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7" r:id="rId4"/>
    <p:sldId id="268" r:id="rId5"/>
    <p:sldId id="269" r:id="rId6"/>
    <p:sldId id="270" r:id="rId7"/>
    <p:sldId id="271" r:id="rId8"/>
    <p:sldId id="272" r:id="rId9"/>
    <p:sldId id="273" r:id="rId10"/>
    <p:sldId id="274" r:id="rId11"/>
    <p:sldId id="275" r:id="rId12"/>
    <p:sldId id="276" r:id="rId13"/>
    <p:sldId id="277" r:id="rId14"/>
    <p:sldId id="278" r:id="rId15"/>
    <p:sldId id="299" r:id="rId16"/>
    <p:sldId id="300" r:id="rId17"/>
    <p:sldId id="301" r:id="rId18"/>
    <p:sldId id="279" r:id="rId19"/>
    <p:sldId id="280" r:id="rId20"/>
    <p:sldId id="281" r:id="rId21"/>
    <p:sldId id="282" r:id="rId22"/>
    <p:sldId id="283" r:id="rId23"/>
    <p:sldId id="258" r:id="rId24"/>
    <p:sldId id="266" r:id="rId25"/>
    <p:sldId id="261" r:id="rId26"/>
    <p:sldId id="259" r:id="rId27"/>
    <p:sldId id="260" r:id="rId28"/>
    <p:sldId id="262" r:id="rId29"/>
    <p:sldId id="263" r:id="rId30"/>
    <p:sldId id="264" r:id="rId31"/>
    <p:sldId id="265" r:id="rId32"/>
    <p:sldId id="284" r:id="rId33"/>
    <p:sldId id="295" r:id="rId34"/>
    <p:sldId id="285" r:id="rId35"/>
    <p:sldId id="286" r:id="rId36"/>
    <p:sldId id="296" r:id="rId37"/>
    <p:sldId id="287" r:id="rId38"/>
    <p:sldId id="288" r:id="rId39"/>
    <p:sldId id="297" r:id="rId40"/>
    <p:sldId id="289" r:id="rId41"/>
    <p:sldId id="298" r:id="rId42"/>
    <p:sldId id="290" r:id="rId43"/>
    <p:sldId id="291" r:id="rId44"/>
    <p:sldId id="292" r:id="rId45"/>
    <p:sldId id="293" r:id="rId46"/>
    <p:sldId id="294" r:id="rId4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6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23" name="Rechteck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Rechteck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Rechteck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Rechteck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Rechteck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0" name="Abgerundetes Rechteck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1" name="Abgerundetes Rechteck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Rechteck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hteck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hteck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hteck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el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de-DE" smtClean="0"/>
              <a:t>Titelmasterformat durch Klicken bearbeiten</a:t>
            </a:r>
            <a:endParaRPr kumimoji="0" lang="en-US"/>
          </a:p>
        </p:txBody>
      </p:sp>
      <p:sp>
        <p:nvSpPr>
          <p:cNvPr id="9" name="Untertitel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smtClean="0"/>
              <a:t>Formatvorlage des Untertitelmasters durch Klicken bearbeiten</a:t>
            </a:r>
            <a:endParaRPr kumimoji="0" lang="en-US"/>
          </a:p>
        </p:txBody>
      </p:sp>
      <p:sp>
        <p:nvSpPr>
          <p:cNvPr id="28" name="Datumsplatzhalter 27"/>
          <p:cNvSpPr>
            <a:spLocks noGrp="1"/>
          </p:cNvSpPr>
          <p:nvPr>
            <p:ph type="dt" sz="half" idx="10"/>
          </p:nvPr>
        </p:nvSpPr>
        <p:spPr>
          <a:xfrm>
            <a:off x="6705600" y="4206240"/>
            <a:ext cx="960120" cy="457200"/>
          </a:xfrm>
        </p:spPr>
        <p:txBody>
          <a:bodyPr/>
          <a:lstStyle/>
          <a:p>
            <a:fld id="{9A8BAF57-76C1-4D91-B652-0F9140799722}" type="datetimeFigureOut">
              <a:rPr lang="de-DE" smtClean="0"/>
              <a:t>10.09.2019</a:t>
            </a:fld>
            <a:endParaRPr lang="de-DE" dirty="0"/>
          </a:p>
        </p:txBody>
      </p:sp>
      <p:sp>
        <p:nvSpPr>
          <p:cNvPr id="17" name="Fußzeilenplatzhalter 16"/>
          <p:cNvSpPr>
            <a:spLocks noGrp="1"/>
          </p:cNvSpPr>
          <p:nvPr>
            <p:ph type="ftr" sz="quarter" idx="11"/>
          </p:nvPr>
        </p:nvSpPr>
        <p:spPr>
          <a:xfrm>
            <a:off x="5410200" y="4205288"/>
            <a:ext cx="1295400" cy="457200"/>
          </a:xfrm>
        </p:spPr>
        <p:txBody>
          <a:bodyPr/>
          <a:lstStyle/>
          <a:p>
            <a:endParaRPr lang="de-DE" dirty="0"/>
          </a:p>
        </p:txBody>
      </p:sp>
      <p:sp>
        <p:nvSpPr>
          <p:cNvPr id="29" name="Foliennummernplatzhalt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B2B785E-2573-42C8-94A8-BFD9517C694F}" type="slidenum">
              <a:rPr lang="de-DE" smtClean="0"/>
              <a:t>‹Nr.›</a:t>
            </a:fld>
            <a:endParaRPr lang="de-DE"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Inhaltsplatzhalter 2"/>
          <p:cNvSpPr>
            <a:spLocks noGrp="1"/>
          </p:cNvSpPr>
          <p:nvPr>
            <p:ph idx="1"/>
          </p:nvPr>
        </p:nvSpPr>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9A8BAF57-76C1-4D91-B652-0F9140799722}" type="datetimeFigureOut">
              <a:rPr lang="de-DE" smtClean="0"/>
              <a:t>10.09.2019</a:t>
            </a:fld>
            <a:endParaRPr lang="de-DE" dirty="0"/>
          </a:p>
        </p:txBody>
      </p:sp>
      <p:sp>
        <p:nvSpPr>
          <p:cNvPr id="5" name="Fußzeilenplatzhalter 4"/>
          <p:cNvSpPr>
            <a:spLocks noGrp="1"/>
          </p:cNvSpPr>
          <p:nvPr>
            <p:ph type="ftr" sz="quarter" idx="11"/>
          </p:nvPr>
        </p:nvSpPr>
        <p:spPr/>
        <p:txBody>
          <a:bodyPr/>
          <a:lstStyle/>
          <a:p>
            <a:endParaRPr lang="de-DE" dirty="0"/>
          </a:p>
        </p:txBody>
      </p:sp>
      <p:sp>
        <p:nvSpPr>
          <p:cNvPr id="6" name="Foliennummernplatzhalter 5"/>
          <p:cNvSpPr>
            <a:spLocks noGrp="1"/>
          </p:cNvSpPr>
          <p:nvPr>
            <p:ph type="sldNum" sz="quarter" idx="12"/>
          </p:nvPr>
        </p:nvSpPr>
        <p:spPr/>
        <p:txBody>
          <a:bodyPr/>
          <a:lstStyle/>
          <a:p>
            <a:fld id="{7B2B785E-2573-42C8-94A8-BFD9517C694F}" type="slidenum">
              <a:rPr lang="de-DE" smtClean="0"/>
              <a:t>‹Nr.›</a:t>
            </a:fld>
            <a:endParaRPr lang="de-D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de-DE" smtClean="0"/>
              <a:t>Titelmasterformat durch Klicken bearbeiten</a:t>
            </a:r>
            <a:endParaRPr kumimoji="0" lang="en-US"/>
          </a:p>
        </p:txBody>
      </p:sp>
      <p:sp>
        <p:nvSpPr>
          <p:cNvPr id="3" name="Textplatzhalt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smtClean="0"/>
              <a:t>Textmasterformate durch Klicken bearbeiten</a:t>
            </a:r>
          </a:p>
        </p:txBody>
      </p:sp>
      <p:sp>
        <p:nvSpPr>
          <p:cNvPr id="4" name="Datumsplatzhalter 3"/>
          <p:cNvSpPr>
            <a:spLocks noGrp="1"/>
          </p:cNvSpPr>
          <p:nvPr>
            <p:ph type="dt" sz="half" idx="10"/>
          </p:nvPr>
        </p:nvSpPr>
        <p:spPr/>
        <p:txBody>
          <a:bodyPr/>
          <a:lstStyle/>
          <a:p>
            <a:fld id="{9A8BAF57-76C1-4D91-B652-0F9140799722}" type="datetimeFigureOut">
              <a:rPr lang="de-DE" smtClean="0"/>
              <a:t>10.09.2019</a:t>
            </a:fld>
            <a:endParaRPr lang="de-DE" dirty="0"/>
          </a:p>
        </p:txBody>
      </p:sp>
      <p:sp>
        <p:nvSpPr>
          <p:cNvPr id="5" name="Fußzeilenplatzhalter 4"/>
          <p:cNvSpPr>
            <a:spLocks noGrp="1"/>
          </p:cNvSpPr>
          <p:nvPr>
            <p:ph type="ftr" sz="quarter" idx="11"/>
          </p:nvPr>
        </p:nvSpPr>
        <p:spPr/>
        <p:txBody>
          <a:bodyPr/>
          <a:lstStyle/>
          <a:p>
            <a:endParaRPr lang="de-DE" dirty="0"/>
          </a:p>
        </p:txBody>
      </p:sp>
      <p:sp>
        <p:nvSpPr>
          <p:cNvPr id="6" name="Foliennummernplatzhalter 5"/>
          <p:cNvSpPr>
            <a:spLocks noGrp="1"/>
          </p:cNvSpPr>
          <p:nvPr>
            <p:ph type="sldNum" sz="quarter" idx="12"/>
          </p:nvPr>
        </p:nvSpPr>
        <p:spPr/>
        <p:txBody>
          <a:bodyPr/>
          <a:lstStyle/>
          <a:p>
            <a:fld id="{7B2B785E-2573-42C8-94A8-BFD9517C694F}" type="slidenum">
              <a:rPr lang="de-DE" smtClean="0"/>
              <a:t>‹Nr.›</a:t>
            </a:fld>
            <a:endParaRPr lang="de-DE"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Inhaltsplatzhalt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Inhaltsplatzhalt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5" name="Datumsplatzhalter 4"/>
          <p:cNvSpPr>
            <a:spLocks noGrp="1"/>
          </p:cNvSpPr>
          <p:nvPr>
            <p:ph type="dt" sz="half" idx="10"/>
          </p:nvPr>
        </p:nvSpPr>
        <p:spPr/>
        <p:txBody>
          <a:bodyPr/>
          <a:lstStyle/>
          <a:p>
            <a:fld id="{9A8BAF57-76C1-4D91-B652-0F9140799722}" type="datetimeFigureOut">
              <a:rPr lang="de-DE" smtClean="0"/>
              <a:t>10.09.2019</a:t>
            </a:fld>
            <a:endParaRPr lang="de-DE" dirty="0"/>
          </a:p>
        </p:txBody>
      </p:sp>
      <p:sp>
        <p:nvSpPr>
          <p:cNvPr id="6" name="Fußzeilenplatzhalter 5"/>
          <p:cNvSpPr>
            <a:spLocks noGrp="1"/>
          </p:cNvSpPr>
          <p:nvPr>
            <p:ph type="ftr" sz="quarter" idx="11"/>
          </p:nvPr>
        </p:nvSpPr>
        <p:spPr/>
        <p:txBody>
          <a:bodyPr/>
          <a:lstStyle/>
          <a:p>
            <a:endParaRPr lang="de-DE" dirty="0"/>
          </a:p>
        </p:txBody>
      </p:sp>
      <p:sp>
        <p:nvSpPr>
          <p:cNvPr id="7" name="Foliennummernplatzhalter 6"/>
          <p:cNvSpPr>
            <a:spLocks noGrp="1"/>
          </p:cNvSpPr>
          <p:nvPr>
            <p:ph type="sldNum" sz="quarter" idx="12"/>
          </p:nvPr>
        </p:nvSpPr>
        <p:spPr/>
        <p:txBody>
          <a:bodyPr/>
          <a:lstStyle/>
          <a:p>
            <a:fld id="{7B2B785E-2573-42C8-94A8-BFD9517C694F}" type="slidenum">
              <a:rPr lang="de-DE" smtClean="0"/>
              <a:t>‹Nr.›</a:t>
            </a:fld>
            <a:endParaRPr lang="de-D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381000" y="1143000"/>
            <a:ext cx="8382000" cy="1069848"/>
          </a:xfrm>
        </p:spPr>
        <p:txBody>
          <a:bodyPr anchor="ctr"/>
          <a:lstStyle>
            <a:lvl1pPr>
              <a:defRPr sz="4000" b="0" i="0" cap="none" baseline="0"/>
            </a:lvl1pPr>
          </a:lstStyle>
          <a:p>
            <a:r>
              <a:rPr kumimoji="0" lang="de-DE" smtClean="0"/>
              <a:t>Titelmasterformat durch Klicken bearbeiten</a:t>
            </a:r>
            <a:endParaRPr kumimoji="0" lang="en-US"/>
          </a:p>
        </p:txBody>
      </p:sp>
      <p:sp>
        <p:nvSpPr>
          <p:cNvPr id="3" name="Textplatzhalt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Textmasterformate durch Klicken bearbeiten</a:t>
            </a:r>
          </a:p>
        </p:txBody>
      </p:sp>
      <p:sp>
        <p:nvSpPr>
          <p:cNvPr id="4" name="Textplatzhalt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Textmasterformate durch Klicken bearbeiten</a:t>
            </a:r>
          </a:p>
        </p:txBody>
      </p:sp>
      <p:sp>
        <p:nvSpPr>
          <p:cNvPr id="5" name="Inhaltsplatzhalt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6" name="Inhaltsplatzhalt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6" name="Datumsplatzhalter 25"/>
          <p:cNvSpPr>
            <a:spLocks noGrp="1"/>
          </p:cNvSpPr>
          <p:nvPr>
            <p:ph type="dt" sz="half" idx="10"/>
          </p:nvPr>
        </p:nvSpPr>
        <p:spPr/>
        <p:txBody>
          <a:bodyPr rtlCol="0"/>
          <a:lstStyle/>
          <a:p>
            <a:fld id="{9A8BAF57-76C1-4D91-B652-0F9140799722}" type="datetimeFigureOut">
              <a:rPr lang="de-DE" smtClean="0"/>
              <a:t>10.09.2019</a:t>
            </a:fld>
            <a:endParaRPr lang="de-DE" dirty="0"/>
          </a:p>
        </p:txBody>
      </p:sp>
      <p:sp>
        <p:nvSpPr>
          <p:cNvPr id="27" name="Foliennummernplatzhalter 26"/>
          <p:cNvSpPr>
            <a:spLocks noGrp="1"/>
          </p:cNvSpPr>
          <p:nvPr>
            <p:ph type="sldNum" sz="quarter" idx="11"/>
          </p:nvPr>
        </p:nvSpPr>
        <p:spPr/>
        <p:txBody>
          <a:bodyPr rtlCol="0"/>
          <a:lstStyle/>
          <a:p>
            <a:fld id="{7B2B785E-2573-42C8-94A8-BFD9517C694F}" type="slidenum">
              <a:rPr lang="de-DE" smtClean="0"/>
              <a:t>‹Nr.›</a:t>
            </a:fld>
            <a:endParaRPr lang="de-DE" dirty="0"/>
          </a:p>
        </p:txBody>
      </p:sp>
      <p:sp>
        <p:nvSpPr>
          <p:cNvPr id="28" name="Fußzeilenplatzhalter 27"/>
          <p:cNvSpPr>
            <a:spLocks noGrp="1"/>
          </p:cNvSpPr>
          <p:nvPr>
            <p:ph type="ftr" sz="quarter" idx="12"/>
          </p:nvPr>
        </p:nvSpPr>
        <p:spPr/>
        <p:txBody>
          <a:bodyPr rtlCol="0"/>
          <a:lstStyle/>
          <a:p>
            <a:endParaRPr lang="de-D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de-DE" smtClean="0"/>
              <a:t>Titelmasterformat durch Klicken bearbeiten</a:t>
            </a:r>
            <a:endParaRPr kumimoji="0" lang="en-US"/>
          </a:p>
        </p:txBody>
      </p:sp>
      <p:sp>
        <p:nvSpPr>
          <p:cNvPr id="3" name="Datumsplatzhalter 2"/>
          <p:cNvSpPr>
            <a:spLocks noGrp="1"/>
          </p:cNvSpPr>
          <p:nvPr>
            <p:ph type="dt" sz="half" idx="10"/>
          </p:nvPr>
        </p:nvSpPr>
        <p:spPr>
          <a:xfrm>
            <a:off x="6583680" y="612648"/>
            <a:ext cx="957264" cy="457200"/>
          </a:xfrm>
        </p:spPr>
        <p:txBody>
          <a:bodyPr/>
          <a:lstStyle/>
          <a:p>
            <a:fld id="{9A8BAF57-76C1-4D91-B652-0F9140799722}" type="datetimeFigureOut">
              <a:rPr lang="de-DE" smtClean="0"/>
              <a:t>10.09.2019</a:t>
            </a:fld>
            <a:endParaRPr lang="de-DE" dirty="0"/>
          </a:p>
        </p:txBody>
      </p:sp>
      <p:sp>
        <p:nvSpPr>
          <p:cNvPr id="4" name="Fußzeilenplatzhalter 3"/>
          <p:cNvSpPr>
            <a:spLocks noGrp="1"/>
          </p:cNvSpPr>
          <p:nvPr>
            <p:ph type="ftr" sz="quarter" idx="11"/>
          </p:nvPr>
        </p:nvSpPr>
        <p:spPr>
          <a:xfrm>
            <a:off x="5257800" y="612648"/>
            <a:ext cx="1325880" cy="457200"/>
          </a:xfrm>
        </p:spPr>
        <p:txBody>
          <a:bodyPr/>
          <a:lstStyle/>
          <a:p>
            <a:endParaRPr lang="de-DE" dirty="0"/>
          </a:p>
        </p:txBody>
      </p:sp>
      <p:sp>
        <p:nvSpPr>
          <p:cNvPr id="5" name="Foliennummernplatzhalter 4"/>
          <p:cNvSpPr>
            <a:spLocks noGrp="1"/>
          </p:cNvSpPr>
          <p:nvPr>
            <p:ph type="sldNum" sz="quarter" idx="12"/>
          </p:nvPr>
        </p:nvSpPr>
        <p:spPr>
          <a:xfrm>
            <a:off x="8174736" y="2272"/>
            <a:ext cx="762000" cy="365760"/>
          </a:xfrm>
        </p:spPr>
        <p:txBody>
          <a:bodyPr/>
          <a:lstStyle/>
          <a:p>
            <a:fld id="{7B2B785E-2573-42C8-94A8-BFD9517C694F}" type="slidenum">
              <a:rPr lang="de-DE" smtClean="0"/>
              <a:t>‹Nr.›</a:t>
            </a:fld>
            <a:endParaRPr lang="de-D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A8BAF57-76C1-4D91-B652-0F9140799722}" type="datetimeFigureOut">
              <a:rPr lang="de-DE" smtClean="0"/>
              <a:t>10.09.2019</a:t>
            </a:fld>
            <a:endParaRPr lang="de-DE" dirty="0"/>
          </a:p>
        </p:txBody>
      </p:sp>
      <p:sp>
        <p:nvSpPr>
          <p:cNvPr id="3" name="Fußzeilenplatzhalter 2"/>
          <p:cNvSpPr>
            <a:spLocks noGrp="1"/>
          </p:cNvSpPr>
          <p:nvPr>
            <p:ph type="ftr" sz="quarter" idx="11"/>
          </p:nvPr>
        </p:nvSpPr>
        <p:spPr/>
        <p:txBody>
          <a:bodyPr/>
          <a:lstStyle/>
          <a:p>
            <a:endParaRPr lang="de-DE" dirty="0"/>
          </a:p>
        </p:txBody>
      </p:sp>
      <p:sp>
        <p:nvSpPr>
          <p:cNvPr id="4" name="Foliennummernplatzhalter 3"/>
          <p:cNvSpPr>
            <a:spLocks noGrp="1"/>
          </p:cNvSpPr>
          <p:nvPr>
            <p:ph type="sldNum" sz="quarter" idx="12"/>
          </p:nvPr>
        </p:nvSpPr>
        <p:spPr/>
        <p:txBody>
          <a:bodyPr/>
          <a:lstStyle/>
          <a:p>
            <a:fld id="{7B2B785E-2573-42C8-94A8-BFD9517C694F}" type="slidenum">
              <a:rPr lang="de-DE" smtClean="0"/>
              <a:t>‹Nr.›</a:t>
            </a:fld>
            <a:endParaRPr lang="de-D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353496" y="1101970"/>
            <a:ext cx="3383280" cy="877824"/>
          </a:xfrm>
        </p:spPr>
        <p:txBody>
          <a:bodyPr anchor="b"/>
          <a:lstStyle>
            <a:lvl1pPr algn="l">
              <a:buNone/>
              <a:defRPr sz="1800" b="1"/>
            </a:lvl1pPr>
          </a:lstStyle>
          <a:p>
            <a:r>
              <a:rPr kumimoji="0" lang="de-DE" smtClean="0"/>
              <a:t>Titelmasterformat durch Klicken bearbeiten</a:t>
            </a:r>
            <a:endParaRPr kumimoji="0" lang="en-US"/>
          </a:p>
        </p:txBody>
      </p:sp>
      <p:sp>
        <p:nvSpPr>
          <p:cNvPr id="3" name="Textplatzhalt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de-DE" smtClean="0"/>
              <a:t>Textmasterformate durch Klicken bearbeiten</a:t>
            </a:r>
          </a:p>
        </p:txBody>
      </p:sp>
      <p:sp>
        <p:nvSpPr>
          <p:cNvPr id="4" name="Inhaltsplatzhalt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5" name="Datumsplatzhalter 4"/>
          <p:cNvSpPr>
            <a:spLocks noGrp="1"/>
          </p:cNvSpPr>
          <p:nvPr>
            <p:ph type="dt" sz="half" idx="10"/>
          </p:nvPr>
        </p:nvSpPr>
        <p:spPr/>
        <p:txBody>
          <a:bodyPr/>
          <a:lstStyle/>
          <a:p>
            <a:fld id="{9A8BAF57-76C1-4D91-B652-0F9140799722}" type="datetimeFigureOut">
              <a:rPr lang="de-DE" smtClean="0"/>
              <a:t>10.09.2019</a:t>
            </a:fld>
            <a:endParaRPr lang="de-DE" dirty="0"/>
          </a:p>
        </p:txBody>
      </p:sp>
      <p:sp>
        <p:nvSpPr>
          <p:cNvPr id="6" name="Fußzeilenplatzhalter 5"/>
          <p:cNvSpPr>
            <a:spLocks noGrp="1"/>
          </p:cNvSpPr>
          <p:nvPr>
            <p:ph type="ftr" sz="quarter" idx="11"/>
          </p:nvPr>
        </p:nvSpPr>
        <p:spPr/>
        <p:txBody>
          <a:bodyPr/>
          <a:lstStyle/>
          <a:p>
            <a:endParaRPr lang="de-DE" dirty="0"/>
          </a:p>
        </p:txBody>
      </p:sp>
      <p:sp>
        <p:nvSpPr>
          <p:cNvPr id="7" name="Foliennummernplatzhalter 6"/>
          <p:cNvSpPr>
            <a:spLocks noGrp="1"/>
          </p:cNvSpPr>
          <p:nvPr>
            <p:ph type="sldNum" sz="quarter" idx="12"/>
          </p:nvPr>
        </p:nvSpPr>
        <p:spPr/>
        <p:txBody>
          <a:bodyPr/>
          <a:lstStyle/>
          <a:p>
            <a:fld id="{7B2B785E-2573-42C8-94A8-BFD9517C694F}" type="slidenum">
              <a:rPr lang="de-DE" smtClean="0"/>
              <a:t>‹Nr.›</a:t>
            </a:fld>
            <a:endParaRPr lang="de-DE"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de-DE" smtClean="0"/>
              <a:t>Titelmasterformat durch Klicken bearbeiten</a:t>
            </a:r>
            <a:endParaRPr kumimoji="0" lang="en-US"/>
          </a:p>
        </p:txBody>
      </p:sp>
      <p:sp>
        <p:nvSpPr>
          <p:cNvPr id="3" name="Bildplatzhalt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de-DE" dirty="0" smtClean="0"/>
              <a:t>Bild durch Klicken auf Symbol hinzufügen</a:t>
            </a:r>
            <a:endParaRPr kumimoji="0" lang="en-US" dirty="0"/>
          </a:p>
        </p:txBody>
      </p:sp>
      <p:sp>
        <p:nvSpPr>
          <p:cNvPr id="4" name="Textplatzhalt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de-DE" smtClean="0"/>
              <a:t>Textmasterformate durch Klicken bearbeiten</a:t>
            </a:r>
          </a:p>
        </p:txBody>
      </p:sp>
      <p:sp>
        <p:nvSpPr>
          <p:cNvPr id="5" name="Datumsplatzhalter 4"/>
          <p:cNvSpPr>
            <a:spLocks noGrp="1"/>
          </p:cNvSpPr>
          <p:nvPr>
            <p:ph type="dt" sz="half" idx="10"/>
          </p:nvPr>
        </p:nvSpPr>
        <p:spPr/>
        <p:txBody>
          <a:bodyPr/>
          <a:lstStyle/>
          <a:p>
            <a:fld id="{9A8BAF57-76C1-4D91-B652-0F9140799722}" type="datetimeFigureOut">
              <a:rPr lang="de-DE" smtClean="0"/>
              <a:t>10.09.2019</a:t>
            </a:fld>
            <a:endParaRPr lang="de-DE" dirty="0"/>
          </a:p>
        </p:txBody>
      </p:sp>
      <p:sp>
        <p:nvSpPr>
          <p:cNvPr id="6" name="Fußzeilenplatzhalter 5"/>
          <p:cNvSpPr>
            <a:spLocks noGrp="1"/>
          </p:cNvSpPr>
          <p:nvPr>
            <p:ph type="ftr" sz="quarter" idx="11"/>
          </p:nvPr>
        </p:nvSpPr>
        <p:spPr/>
        <p:txBody>
          <a:bodyPr/>
          <a:lstStyle/>
          <a:p>
            <a:endParaRPr lang="de-DE" dirty="0"/>
          </a:p>
        </p:txBody>
      </p:sp>
      <p:sp>
        <p:nvSpPr>
          <p:cNvPr id="7" name="Foliennummernplatzhalter 6"/>
          <p:cNvSpPr>
            <a:spLocks noGrp="1"/>
          </p:cNvSpPr>
          <p:nvPr>
            <p:ph type="sldNum" sz="quarter" idx="12"/>
          </p:nvPr>
        </p:nvSpPr>
        <p:spPr/>
        <p:txBody>
          <a:bodyPr/>
          <a:lstStyle/>
          <a:p>
            <a:fld id="{7B2B785E-2573-42C8-94A8-BFD9517C694F}" type="slidenum">
              <a:rPr lang="de-DE" smtClean="0"/>
              <a:t>‹Nr.›</a:t>
            </a:fld>
            <a:endParaRPr lang="de-D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9A8BAF57-76C1-4D91-B652-0F9140799722}" type="datetimeFigureOut">
              <a:rPr lang="de-DE" smtClean="0"/>
              <a:t>10.09.2019</a:t>
            </a:fld>
            <a:endParaRPr lang="de-DE" dirty="0"/>
          </a:p>
        </p:txBody>
      </p:sp>
      <p:sp>
        <p:nvSpPr>
          <p:cNvPr id="5" name="Fußzeilenplatzhalter 4"/>
          <p:cNvSpPr>
            <a:spLocks noGrp="1"/>
          </p:cNvSpPr>
          <p:nvPr>
            <p:ph type="ftr" sz="quarter" idx="11"/>
          </p:nvPr>
        </p:nvSpPr>
        <p:spPr/>
        <p:txBody>
          <a:bodyPr/>
          <a:lstStyle/>
          <a:p>
            <a:endParaRPr lang="de-DE" dirty="0"/>
          </a:p>
        </p:txBody>
      </p:sp>
      <p:sp>
        <p:nvSpPr>
          <p:cNvPr id="6" name="Foliennummernplatzhalter 5"/>
          <p:cNvSpPr>
            <a:spLocks noGrp="1"/>
          </p:cNvSpPr>
          <p:nvPr>
            <p:ph type="sldNum" sz="quarter" idx="12"/>
          </p:nvPr>
        </p:nvSpPr>
        <p:spPr/>
        <p:txBody>
          <a:bodyPr/>
          <a:lstStyle/>
          <a:p>
            <a:fld id="{7B2B785E-2573-42C8-94A8-BFD9517C694F}" type="slidenum">
              <a:rPr lang="de-DE" smtClean="0"/>
              <a:t>‹Nr.›</a:t>
            </a:fld>
            <a:endParaRPr lang="de-D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81800" y="1143000"/>
            <a:ext cx="1905000" cy="5486400"/>
          </a:xfrm>
        </p:spPr>
        <p:txBody>
          <a:bodyPr vert="eaVert"/>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a:xfrm>
            <a:off x="457200" y="1143000"/>
            <a:ext cx="6248400" cy="5486400"/>
          </a:xfrm>
        </p:spPr>
        <p:txBody>
          <a:bodyPr vert="eaVer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9A8BAF57-76C1-4D91-B652-0F9140799722}" type="datetimeFigureOut">
              <a:rPr lang="de-DE" smtClean="0"/>
              <a:t>10.09.2019</a:t>
            </a:fld>
            <a:endParaRPr lang="de-DE" dirty="0"/>
          </a:p>
        </p:txBody>
      </p:sp>
      <p:sp>
        <p:nvSpPr>
          <p:cNvPr id="5" name="Fußzeilenplatzhalter 4"/>
          <p:cNvSpPr>
            <a:spLocks noGrp="1"/>
          </p:cNvSpPr>
          <p:nvPr>
            <p:ph type="ftr" sz="quarter" idx="11"/>
          </p:nvPr>
        </p:nvSpPr>
        <p:spPr/>
        <p:txBody>
          <a:bodyPr/>
          <a:lstStyle/>
          <a:p>
            <a:endParaRPr lang="de-DE" dirty="0"/>
          </a:p>
        </p:txBody>
      </p:sp>
      <p:sp>
        <p:nvSpPr>
          <p:cNvPr id="6" name="Foliennummernplatzhalter 5"/>
          <p:cNvSpPr>
            <a:spLocks noGrp="1"/>
          </p:cNvSpPr>
          <p:nvPr>
            <p:ph type="sldNum" sz="quarter" idx="12"/>
          </p:nvPr>
        </p:nvSpPr>
        <p:spPr/>
        <p:txBody>
          <a:bodyPr/>
          <a:lstStyle/>
          <a:p>
            <a:fld id="{7B2B785E-2573-42C8-94A8-BFD9517C694F}" type="slidenum">
              <a:rPr lang="de-DE" smtClean="0"/>
              <a:t>‹Nr.›</a:t>
            </a:fld>
            <a:endParaRPr lang="de-DE"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hteck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Rechteck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hteck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1" name="Rechteck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hteck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3" name="Abgerundetes Rechteck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4" name="Abgerundetes Rechteck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5" name="Rechteck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hteck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hteck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8" name="Rechteck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Rechteck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hteck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elplatzhalter 21"/>
          <p:cNvSpPr>
            <a:spLocks noGrp="1"/>
          </p:cNvSpPr>
          <p:nvPr>
            <p:ph type="title"/>
          </p:nvPr>
        </p:nvSpPr>
        <p:spPr>
          <a:xfrm>
            <a:off x="457200" y="1143000"/>
            <a:ext cx="8229600" cy="1066800"/>
          </a:xfrm>
          <a:prstGeom prst="rect">
            <a:avLst/>
          </a:prstGeom>
        </p:spPr>
        <p:txBody>
          <a:bodyPr vert="horz" anchor="ctr">
            <a:normAutofit/>
          </a:bodyPr>
          <a:lstStyle/>
          <a:p>
            <a:r>
              <a:rPr kumimoji="0" lang="de-DE" smtClean="0"/>
              <a:t>Titelmasterformat durch Klicken bearbeiten</a:t>
            </a:r>
            <a:endParaRPr kumimoji="0" lang="en-US"/>
          </a:p>
        </p:txBody>
      </p:sp>
      <p:sp>
        <p:nvSpPr>
          <p:cNvPr id="13" name="Textplatzhalt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de-DE" smtClean="0"/>
              <a:t>Textmasterformate durch Klicken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
        <p:nvSpPr>
          <p:cNvPr id="14" name="Datumsplatzhalt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9A8BAF57-76C1-4D91-B652-0F9140799722}" type="datetimeFigureOut">
              <a:rPr lang="de-DE" smtClean="0"/>
              <a:t>10.09.2019</a:t>
            </a:fld>
            <a:endParaRPr lang="de-DE" dirty="0"/>
          </a:p>
        </p:txBody>
      </p:sp>
      <p:sp>
        <p:nvSpPr>
          <p:cNvPr id="3" name="Fußzeilenplatzhalt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de-DE" dirty="0"/>
          </a:p>
        </p:txBody>
      </p:sp>
      <p:sp>
        <p:nvSpPr>
          <p:cNvPr id="23" name="Foliennummernplatzhalt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B2B785E-2573-42C8-94A8-BFD9517C694F}" type="slidenum">
              <a:rPr lang="de-DE" smtClean="0"/>
              <a:t>‹Nr.›</a:t>
            </a:fld>
            <a:endParaRPr lang="de-DE"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de.wikipedia.org/wiki/Wikipedia:Hauptseite"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zeitschriftendatenbank.de/startseite/" TargetMode="External"/><Relationship Id="rId2" Type="http://schemas.openxmlformats.org/officeDocument/2006/relationships/hyperlink" Target="https://scholar.google.de/schhp?hl=de"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en.wikipedia.org/wiki/List_of_academic_databases_and_search_engines" TargetMode="External"/><Relationship Id="rId2" Type="http://schemas.openxmlformats.org/officeDocument/2006/relationships/hyperlink" Target="https://www.digibib.net/Digibib"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smtClean="0"/>
              <a:t>Wissenschaftliches Arbeiten</a:t>
            </a:r>
            <a:endParaRPr lang="de-DE" dirty="0"/>
          </a:p>
        </p:txBody>
      </p:sp>
      <p:sp>
        <p:nvSpPr>
          <p:cNvPr id="3" name="Untertitel 2"/>
          <p:cNvSpPr>
            <a:spLocks noGrp="1"/>
          </p:cNvSpPr>
          <p:nvPr>
            <p:ph type="subTitle" idx="1"/>
          </p:nvPr>
        </p:nvSpPr>
        <p:spPr/>
        <p:txBody>
          <a:bodyPr>
            <a:normAutofit/>
          </a:bodyPr>
          <a:lstStyle/>
          <a:p>
            <a:r>
              <a:rPr lang="de-DE" sz="2000" dirty="0" smtClean="0"/>
              <a:t>Boyksen, Händel, Machel</a:t>
            </a:r>
            <a:endParaRPr lang="de-DE"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Gliederung</a:t>
            </a:r>
            <a:endParaRPr lang="de-DE" dirty="0"/>
          </a:p>
        </p:txBody>
      </p:sp>
      <p:sp>
        <p:nvSpPr>
          <p:cNvPr id="3" name="Inhaltsplatzhalter 2"/>
          <p:cNvSpPr>
            <a:spLocks noGrp="1"/>
          </p:cNvSpPr>
          <p:nvPr>
            <p:ph idx="1"/>
          </p:nvPr>
        </p:nvSpPr>
        <p:spPr>
          <a:xfrm>
            <a:off x="457200" y="2249424"/>
            <a:ext cx="8229600" cy="3679906"/>
          </a:xfrm>
        </p:spPr>
        <p:txBody>
          <a:bodyPr anchor="ctr"/>
          <a:lstStyle/>
          <a:p>
            <a:r>
              <a:rPr lang="de-DE" dirty="0" smtClean="0"/>
              <a:t>Definition</a:t>
            </a:r>
          </a:p>
          <a:p>
            <a:r>
              <a:rPr lang="de-DE" dirty="0" smtClean="0"/>
              <a:t>Themenfindung</a:t>
            </a:r>
          </a:p>
          <a:p>
            <a:r>
              <a:rPr lang="de-DE" dirty="0" smtClean="0"/>
              <a:t>Literaturrecherche</a:t>
            </a:r>
          </a:p>
          <a:p>
            <a:r>
              <a:rPr lang="de-DE" dirty="0" smtClean="0"/>
              <a:t>Texte lesen und verstehen</a:t>
            </a:r>
          </a:p>
          <a:p>
            <a:r>
              <a:rPr lang="de-DE" dirty="0" smtClean="0"/>
              <a:t>Referate halten</a:t>
            </a:r>
          </a:p>
          <a:p>
            <a:r>
              <a:rPr lang="de-DE" dirty="0" smtClean="0"/>
              <a:t>Facharbeiten schreiben</a:t>
            </a:r>
            <a:endParaRPr lang="de-DE"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Definition</a:t>
            </a:r>
            <a:endParaRPr lang="de-DE" dirty="0"/>
          </a:p>
        </p:txBody>
      </p:sp>
      <p:sp>
        <p:nvSpPr>
          <p:cNvPr id="3" name="Inhaltsplatzhalter 2"/>
          <p:cNvSpPr>
            <a:spLocks noGrp="1"/>
          </p:cNvSpPr>
          <p:nvPr>
            <p:ph idx="1"/>
          </p:nvPr>
        </p:nvSpPr>
        <p:spPr/>
        <p:txBody>
          <a:bodyPr>
            <a:normAutofit/>
          </a:bodyPr>
          <a:lstStyle/>
          <a:p>
            <a:pPr marL="109728" indent="0" algn="ctr">
              <a:buNone/>
            </a:pPr>
            <a:r>
              <a:rPr lang="de-DE" dirty="0" smtClean="0"/>
              <a:t>Warum machen wir eine Veranstaltung zum „Wissenschaftlichen Arbeiten“ ???</a:t>
            </a:r>
          </a:p>
          <a:p>
            <a:pPr marL="109728" indent="0" algn="ctr">
              <a:buNone/>
            </a:pPr>
            <a:endParaRPr lang="de-DE" sz="2400" dirty="0"/>
          </a:p>
          <a:p>
            <a:pPr marL="109728" indent="0">
              <a:buNone/>
            </a:pPr>
            <a:endParaRPr lang="de-DE" sz="2400" dirty="0" smtClean="0"/>
          </a:p>
          <a:p>
            <a:pPr marL="109728" indent="0">
              <a:buNone/>
            </a:pPr>
            <a:r>
              <a:rPr lang="de-DE" sz="2400" dirty="0" smtClean="0"/>
              <a:t>„Erziehung </a:t>
            </a:r>
            <a:r>
              <a:rPr lang="de-DE" sz="2400" dirty="0"/>
              <a:t>und Unterricht in der gymnasialen Oberstufe sollen zu einer wissenschaftspropädeutischen Ausbildung </a:t>
            </a:r>
            <a:r>
              <a:rPr lang="de-DE" sz="2400" dirty="0" smtClean="0"/>
              <a:t>führen.“ </a:t>
            </a:r>
            <a:r>
              <a:rPr lang="de-DE" sz="2000" dirty="0" smtClean="0"/>
              <a:t>(</a:t>
            </a:r>
            <a:r>
              <a:rPr lang="de-DE" sz="2000" i="1" dirty="0"/>
              <a:t>Ministerium für Schule und </a:t>
            </a:r>
            <a:r>
              <a:rPr lang="de-DE" sz="2000" i="1" dirty="0" smtClean="0"/>
              <a:t>Weiterbildung 1999</a:t>
            </a:r>
            <a:r>
              <a:rPr lang="de-DE" sz="2000" dirty="0" smtClean="0"/>
              <a:t>)</a:t>
            </a:r>
            <a:endParaRPr lang="de-DE" sz="2000" dirty="0"/>
          </a:p>
        </p:txBody>
      </p:sp>
    </p:spTree>
    <p:extLst>
      <p:ext uri="{BB962C8B-B14F-4D97-AF65-F5344CB8AC3E}">
        <p14:creationId xmlns:p14="http://schemas.microsoft.com/office/powerpoint/2010/main" val="3761623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Definition</a:t>
            </a:r>
            <a:endParaRPr lang="de-DE" dirty="0"/>
          </a:p>
        </p:txBody>
      </p:sp>
      <p:sp>
        <p:nvSpPr>
          <p:cNvPr id="3" name="Inhaltsplatzhalter 2"/>
          <p:cNvSpPr>
            <a:spLocks noGrp="1"/>
          </p:cNvSpPr>
          <p:nvPr>
            <p:ph idx="1"/>
          </p:nvPr>
        </p:nvSpPr>
        <p:spPr/>
        <p:txBody>
          <a:bodyPr/>
          <a:lstStyle/>
          <a:p>
            <a:r>
              <a:rPr lang="de-DE" dirty="0"/>
              <a:t>„Propädeutik“ aus dem Griechischen = „Vorbildung</a:t>
            </a:r>
            <a:r>
              <a:rPr lang="de-DE" dirty="0" smtClean="0"/>
              <a:t>“</a:t>
            </a:r>
          </a:p>
          <a:p>
            <a:r>
              <a:rPr lang="de-DE" b="1" dirty="0"/>
              <a:t>Wissenschaftspropädeutik</a:t>
            </a:r>
            <a:r>
              <a:rPr lang="de-DE" dirty="0"/>
              <a:t> ist die Hinführung zu wissenschaftlichen Denk- und Arbeitsweisen, zu Methoden des </a:t>
            </a:r>
            <a:r>
              <a:rPr lang="de-DE" dirty="0" smtClean="0"/>
              <a:t>Erkenntnisgewinns</a:t>
            </a:r>
          </a:p>
          <a:p>
            <a:r>
              <a:rPr lang="de-DE" dirty="0"/>
              <a:t>Vorbereitung auf ein späteres </a:t>
            </a:r>
            <a:r>
              <a:rPr lang="de-DE" dirty="0" smtClean="0"/>
              <a:t>Studium (an der Schule durch Facharbeiten/Referate)</a:t>
            </a:r>
          </a:p>
        </p:txBody>
      </p:sp>
    </p:spTree>
    <p:extLst>
      <p:ext uri="{BB962C8B-B14F-4D97-AF65-F5344CB8AC3E}">
        <p14:creationId xmlns:p14="http://schemas.microsoft.com/office/powerpoint/2010/main" val="2839541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Definition</a:t>
            </a:r>
            <a:endParaRPr lang="de-DE" dirty="0"/>
          </a:p>
        </p:txBody>
      </p:sp>
      <p:sp>
        <p:nvSpPr>
          <p:cNvPr id="3" name="Inhaltsplatzhalter 2"/>
          <p:cNvSpPr>
            <a:spLocks noGrp="1"/>
          </p:cNvSpPr>
          <p:nvPr>
            <p:ph idx="1"/>
          </p:nvPr>
        </p:nvSpPr>
        <p:spPr/>
        <p:txBody>
          <a:bodyPr>
            <a:normAutofit/>
          </a:bodyPr>
          <a:lstStyle/>
          <a:p>
            <a:pPr marL="109728" indent="0" algn="ctr">
              <a:buNone/>
            </a:pPr>
            <a:r>
              <a:rPr lang="de-DE" dirty="0" smtClean="0"/>
              <a:t>Wissenschaft</a:t>
            </a:r>
            <a:r>
              <a:rPr lang="de-DE" dirty="0"/>
              <a:t>: „System von methodisch gesicherten, geordneten Erkenntnissen und Aussagen über einen Gegenstandsbereich“ (</a:t>
            </a:r>
            <a:r>
              <a:rPr lang="de-DE" dirty="0" smtClean="0"/>
              <a:t>Bertelsmann Wörterbuch 2004)</a:t>
            </a:r>
          </a:p>
          <a:p>
            <a:pPr marL="109728" indent="0" algn="ctr">
              <a:buNone/>
            </a:pPr>
            <a:endParaRPr lang="de-DE" sz="2000" dirty="0" smtClean="0"/>
          </a:p>
          <a:p>
            <a:r>
              <a:rPr lang="de-DE" sz="2400" dirty="0" smtClean="0"/>
              <a:t>Wissenschaft </a:t>
            </a:r>
            <a:r>
              <a:rPr lang="de-DE" sz="2400" dirty="0"/>
              <a:t>beruht auf Erkenntnissen und zielt auf Erkenntnisgewinn </a:t>
            </a:r>
            <a:r>
              <a:rPr lang="de-DE" sz="2400" dirty="0" smtClean="0"/>
              <a:t>ab</a:t>
            </a:r>
          </a:p>
          <a:p>
            <a:r>
              <a:rPr lang="de-DE" sz="2400" dirty="0"/>
              <a:t>Versuch, einen Beitrag zum Verständnis der Welt bzw. zu einem angemessenen Umgang mit ihr zu </a:t>
            </a:r>
            <a:r>
              <a:rPr lang="de-DE" sz="2400" dirty="0" smtClean="0"/>
              <a:t>leisten</a:t>
            </a:r>
          </a:p>
        </p:txBody>
      </p:sp>
    </p:spTree>
    <p:extLst>
      <p:ext uri="{BB962C8B-B14F-4D97-AF65-F5344CB8AC3E}">
        <p14:creationId xmlns:p14="http://schemas.microsoft.com/office/powerpoint/2010/main" val="1805813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Definition</a:t>
            </a:r>
            <a:endParaRPr lang="de-DE" dirty="0"/>
          </a:p>
        </p:txBody>
      </p:sp>
      <p:sp>
        <p:nvSpPr>
          <p:cNvPr id="3" name="Inhaltsplatzhalter 2"/>
          <p:cNvSpPr>
            <a:spLocks noGrp="1"/>
          </p:cNvSpPr>
          <p:nvPr>
            <p:ph idx="1"/>
          </p:nvPr>
        </p:nvSpPr>
        <p:spPr/>
        <p:txBody>
          <a:bodyPr>
            <a:normAutofit/>
          </a:bodyPr>
          <a:lstStyle/>
          <a:p>
            <a:pPr marL="109728" indent="0" algn="ctr">
              <a:buNone/>
            </a:pPr>
            <a:r>
              <a:rPr lang="de-DE" dirty="0" smtClean="0"/>
              <a:t>Wissenschaft</a:t>
            </a:r>
            <a:r>
              <a:rPr lang="de-DE" dirty="0"/>
              <a:t>: „</a:t>
            </a:r>
            <a:r>
              <a:rPr lang="de-DE" dirty="0">
                <a:solidFill>
                  <a:srgbClr val="FF0000"/>
                </a:solidFill>
              </a:rPr>
              <a:t>System</a:t>
            </a:r>
            <a:r>
              <a:rPr lang="de-DE" dirty="0"/>
              <a:t> von methodisch gesicherten, geordneten Erkenntnissen und Aussagen über einen Gegenstandsbereich“ (</a:t>
            </a:r>
            <a:r>
              <a:rPr lang="de-DE" dirty="0" smtClean="0"/>
              <a:t>Bertelsmann Wörterbuch 2004)</a:t>
            </a:r>
          </a:p>
          <a:p>
            <a:pPr marL="109728" indent="0" algn="ctr">
              <a:buNone/>
            </a:pPr>
            <a:endParaRPr lang="de-DE" sz="2000" dirty="0"/>
          </a:p>
          <a:p>
            <a:r>
              <a:rPr lang="de-DE" sz="2400" dirty="0"/>
              <a:t>systematisches Vorgehen: </a:t>
            </a:r>
            <a:r>
              <a:rPr lang="de-DE" sz="2400" b="1" dirty="0"/>
              <a:t>kein</a:t>
            </a:r>
            <a:r>
              <a:rPr lang="de-DE" sz="2400" dirty="0"/>
              <a:t> ‚Herauspicken‘ einzelner Ideen, Daten oder Erkenntnisse zu einer </a:t>
            </a:r>
            <a:r>
              <a:rPr lang="de-DE" sz="2400" dirty="0" smtClean="0"/>
              <a:t>Frage</a:t>
            </a:r>
          </a:p>
          <a:p>
            <a:r>
              <a:rPr lang="de-DE" sz="2400" dirty="0"/>
              <a:t>Berücksichtigung aller relevanten Ideen, Daten und Erkenntnisse zu einer </a:t>
            </a:r>
            <a:r>
              <a:rPr lang="de-DE" sz="2400" dirty="0" smtClean="0"/>
              <a:t>Frage</a:t>
            </a:r>
          </a:p>
        </p:txBody>
      </p:sp>
    </p:spTree>
    <p:extLst>
      <p:ext uri="{BB962C8B-B14F-4D97-AF65-F5344CB8AC3E}">
        <p14:creationId xmlns:p14="http://schemas.microsoft.com/office/powerpoint/2010/main" val="151657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Definition</a:t>
            </a:r>
            <a:endParaRPr lang="de-DE" dirty="0"/>
          </a:p>
        </p:txBody>
      </p:sp>
      <p:sp>
        <p:nvSpPr>
          <p:cNvPr id="3" name="Inhaltsplatzhalter 2"/>
          <p:cNvSpPr>
            <a:spLocks noGrp="1"/>
          </p:cNvSpPr>
          <p:nvPr>
            <p:ph idx="1"/>
          </p:nvPr>
        </p:nvSpPr>
        <p:spPr/>
        <p:txBody>
          <a:bodyPr>
            <a:normAutofit/>
          </a:bodyPr>
          <a:lstStyle/>
          <a:p>
            <a:pPr marL="109728" indent="0" algn="ctr">
              <a:buNone/>
            </a:pPr>
            <a:r>
              <a:rPr lang="de-DE" dirty="0" smtClean="0"/>
              <a:t>Wissenschaft</a:t>
            </a:r>
            <a:r>
              <a:rPr lang="de-DE" dirty="0"/>
              <a:t>: „System von </a:t>
            </a:r>
            <a:r>
              <a:rPr lang="de-DE" dirty="0">
                <a:solidFill>
                  <a:srgbClr val="FF0000"/>
                </a:solidFill>
              </a:rPr>
              <a:t>methodisch gesicherten</a:t>
            </a:r>
            <a:r>
              <a:rPr lang="de-DE" dirty="0"/>
              <a:t>, geordneten Erkenntnissen und Aussagen über einen Gegenstandsbereich“ (</a:t>
            </a:r>
            <a:r>
              <a:rPr lang="de-DE" dirty="0" smtClean="0"/>
              <a:t>Bertelsmann Wörterbuch 2004)</a:t>
            </a:r>
          </a:p>
          <a:p>
            <a:pPr marL="109728" indent="0" algn="ctr">
              <a:buNone/>
            </a:pPr>
            <a:endParaRPr lang="de-DE" sz="2000" dirty="0"/>
          </a:p>
          <a:p>
            <a:r>
              <a:rPr lang="de-DE" sz="2400" dirty="0"/>
              <a:t>methodische Sicherung: kein spontanes, willkürliches Vorgehen ‚nach eigenem Geschmack</a:t>
            </a:r>
            <a:r>
              <a:rPr lang="de-DE" sz="2400" dirty="0" smtClean="0"/>
              <a:t>‘</a:t>
            </a:r>
          </a:p>
          <a:p>
            <a:r>
              <a:rPr lang="de-DE" sz="2400" dirty="0"/>
              <a:t>regelgeleitetes Vorgehen</a:t>
            </a:r>
            <a:endParaRPr lang="de-DE" sz="2400" dirty="0" smtClean="0"/>
          </a:p>
        </p:txBody>
      </p:sp>
    </p:spTree>
    <p:extLst>
      <p:ext uri="{BB962C8B-B14F-4D97-AF65-F5344CB8AC3E}">
        <p14:creationId xmlns:p14="http://schemas.microsoft.com/office/powerpoint/2010/main" val="363932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Definition</a:t>
            </a:r>
            <a:endParaRPr lang="de-DE" dirty="0"/>
          </a:p>
        </p:txBody>
      </p:sp>
      <p:sp>
        <p:nvSpPr>
          <p:cNvPr id="3" name="Inhaltsplatzhalter 2"/>
          <p:cNvSpPr>
            <a:spLocks noGrp="1"/>
          </p:cNvSpPr>
          <p:nvPr>
            <p:ph idx="1"/>
          </p:nvPr>
        </p:nvSpPr>
        <p:spPr/>
        <p:txBody>
          <a:bodyPr>
            <a:normAutofit/>
          </a:bodyPr>
          <a:lstStyle/>
          <a:p>
            <a:pPr marL="109728" indent="0" algn="ctr">
              <a:buNone/>
            </a:pPr>
            <a:r>
              <a:rPr lang="de-DE" dirty="0" smtClean="0"/>
              <a:t>Wissenschaftlich </a:t>
            </a:r>
            <a:r>
              <a:rPr lang="de-DE" dirty="0"/>
              <a:t>arbeiten – was heißt das jetzt</a:t>
            </a:r>
            <a:r>
              <a:rPr lang="de-DE" dirty="0" smtClean="0"/>
              <a:t>?</a:t>
            </a:r>
          </a:p>
          <a:p>
            <a:pPr marL="109728" indent="0" algn="ctr">
              <a:buNone/>
            </a:pPr>
            <a:endParaRPr lang="de-DE" dirty="0" smtClean="0"/>
          </a:p>
          <a:p>
            <a:r>
              <a:rPr lang="de-DE" sz="2400" dirty="0"/>
              <a:t>Handwerkszeug der Wissenschaft, das im Dienst der Wahrheits(v)ermittlung steht</a:t>
            </a:r>
            <a:r>
              <a:rPr lang="de-DE" sz="2400" dirty="0" smtClean="0"/>
              <a:t> </a:t>
            </a:r>
          </a:p>
          <a:p>
            <a:r>
              <a:rPr lang="de-DE" sz="2400" dirty="0" smtClean="0"/>
              <a:t>Umfasst </a:t>
            </a:r>
            <a:r>
              <a:rPr lang="de-DE" sz="2400" dirty="0"/>
              <a:t>Verschiedene </a:t>
            </a:r>
            <a:r>
              <a:rPr lang="de-DE" sz="2400" dirty="0" smtClean="0"/>
              <a:t>handwerkliche Anforderungen </a:t>
            </a:r>
            <a:r>
              <a:rPr lang="de-DE" sz="2400" dirty="0"/>
              <a:t>je nach Art des wissenschaftlichen </a:t>
            </a:r>
            <a:r>
              <a:rPr lang="de-DE" sz="2400" dirty="0" smtClean="0"/>
              <a:t>Outputs</a:t>
            </a:r>
          </a:p>
        </p:txBody>
      </p:sp>
    </p:spTree>
    <p:extLst>
      <p:ext uri="{BB962C8B-B14F-4D97-AF65-F5344CB8AC3E}">
        <p14:creationId xmlns:p14="http://schemas.microsoft.com/office/powerpoint/2010/main" val="17206155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Definition</a:t>
            </a:r>
            <a:endParaRPr lang="de-DE" dirty="0"/>
          </a:p>
        </p:txBody>
      </p:sp>
      <p:sp>
        <p:nvSpPr>
          <p:cNvPr id="3" name="Inhaltsplatzhalter 2"/>
          <p:cNvSpPr>
            <a:spLocks noGrp="1"/>
          </p:cNvSpPr>
          <p:nvPr>
            <p:ph idx="1"/>
          </p:nvPr>
        </p:nvSpPr>
        <p:spPr/>
        <p:txBody>
          <a:bodyPr>
            <a:normAutofit fontScale="70000" lnSpcReduction="20000"/>
          </a:bodyPr>
          <a:lstStyle/>
          <a:p>
            <a:pPr marL="109728" indent="0">
              <a:buNone/>
            </a:pPr>
            <a:r>
              <a:rPr lang="de-DE" sz="3100" dirty="0"/>
              <a:t>Nach </a:t>
            </a:r>
            <a:r>
              <a:rPr lang="de-DE" sz="3100" i="1" dirty="0"/>
              <a:t>Umberto </a:t>
            </a:r>
            <a:r>
              <a:rPr lang="de-DE" sz="3100" i="1" dirty="0" smtClean="0"/>
              <a:t>Eco (2010: </a:t>
            </a:r>
            <a:r>
              <a:rPr lang="de-DE" sz="3100" i="1" dirty="0"/>
              <a:t>Wie man eine wissenschaftliche </a:t>
            </a:r>
            <a:r>
              <a:rPr lang="de-DE" sz="3100" i="1" dirty="0" smtClean="0"/>
              <a:t>Abschlussarbeit </a:t>
            </a:r>
            <a:r>
              <a:rPr lang="de-DE" sz="3100" i="1" dirty="0"/>
              <a:t>schreibt</a:t>
            </a:r>
            <a:r>
              <a:rPr lang="de-DE" sz="3100" i="1" dirty="0" smtClean="0"/>
              <a:t>.) </a:t>
            </a:r>
            <a:r>
              <a:rPr lang="de-DE" sz="3100" dirty="0" smtClean="0"/>
              <a:t>muss </a:t>
            </a:r>
            <a:r>
              <a:rPr lang="de-DE" sz="3100" dirty="0"/>
              <a:t>eine wissenschaftliche </a:t>
            </a:r>
            <a:r>
              <a:rPr lang="de-DE" sz="3100" dirty="0" smtClean="0"/>
              <a:t>Arbeit  folgenden </a:t>
            </a:r>
            <a:r>
              <a:rPr lang="de-DE" sz="3100" dirty="0"/>
              <a:t>Anforderungen genügen</a:t>
            </a:r>
            <a:r>
              <a:rPr lang="de-DE" sz="3100" dirty="0" smtClean="0"/>
              <a:t>:</a:t>
            </a:r>
          </a:p>
          <a:p>
            <a:pPr marL="806450" indent="-444500"/>
            <a:endParaRPr lang="de-DE" dirty="0"/>
          </a:p>
          <a:p>
            <a:pPr marL="806450" indent="-444500"/>
            <a:r>
              <a:rPr lang="de-DE" sz="2600" dirty="0" smtClean="0"/>
              <a:t>Sie behandelt </a:t>
            </a:r>
            <a:r>
              <a:rPr lang="de-DE" sz="2600" dirty="0"/>
              <a:t>einen erkennbaren Gegenstand, der so genau umrissen ist, dass er auch für Dritte erkennbar ist</a:t>
            </a:r>
            <a:r>
              <a:rPr lang="de-DE" sz="2600" dirty="0" smtClean="0"/>
              <a:t>.</a:t>
            </a:r>
          </a:p>
          <a:p>
            <a:pPr marL="1099058" lvl="1" indent="-444500"/>
            <a:endParaRPr lang="de-DE" dirty="0" smtClean="0"/>
          </a:p>
          <a:p>
            <a:pPr marL="806450" indent="-444500"/>
            <a:r>
              <a:rPr lang="de-DE" sz="2600" dirty="0" smtClean="0"/>
              <a:t>Sie muss </a:t>
            </a:r>
            <a:r>
              <a:rPr lang="de-DE" sz="2600" dirty="0"/>
              <a:t>über diesen Gegenstand Dinge sagen, die noch nicht gesagt worden sind, oder sie muss Dinge, die schon gesagt worden sind, aus einem neuen Blickwinkel sehen</a:t>
            </a:r>
            <a:r>
              <a:rPr lang="de-DE" sz="2600" dirty="0" smtClean="0"/>
              <a:t>.</a:t>
            </a:r>
          </a:p>
          <a:p>
            <a:pPr marL="1099058" lvl="1" indent="-444500"/>
            <a:endParaRPr lang="de-DE" dirty="0" smtClean="0"/>
          </a:p>
          <a:p>
            <a:pPr marL="806450" indent="-444500"/>
            <a:r>
              <a:rPr lang="de-DE" sz="2600" dirty="0" smtClean="0"/>
              <a:t>Sie muss </a:t>
            </a:r>
            <a:r>
              <a:rPr lang="de-DE" sz="2600" dirty="0"/>
              <a:t>für andere von Nutzen sein</a:t>
            </a:r>
            <a:r>
              <a:rPr lang="de-DE" sz="2600" dirty="0" smtClean="0"/>
              <a:t>.</a:t>
            </a:r>
          </a:p>
          <a:p>
            <a:pPr marL="1099058" lvl="1" indent="-444500"/>
            <a:endParaRPr lang="de-DE" dirty="0" smtClean="0"/>
          </a:p>
          <a:p>
            <a:pPr marL="806450" indent="-444500"/>
            <a:r>
              <a:rPr lang="de-DE" sz="2600" dirty="0" smtClean="0"/>
              <a:t>Sie muss </a:t>
            </a:r>
            <a:r>
              <a:rPr lang="de-DE" sz="2600" dirty="0"/>
              <a:t>jene Angaben enthalten, die es </a:t>
            </a:r>
            <a:r>
              <a:rPr lang="de-DE" sz="2600" dirty="0" smtClean="0"/>
              <a:t>ermöglichen die Erkenntnisse  nachzuprüfen und es </a:t>
            </a:r>
            <a:r>
              <a:rPr lang="de-DE" sz="2600" dirty="0"/>
              <a:t>ermöglichen, die Auseinandersetzung in der wissenschaftlichen Diskussion fortzusetzen.</a:t>
            </a:r>
            <a:endParaRPr lang="de-DE" sz="2600" dirty="0" smtClean="0"/>
          </a:p>
        </p:txBody>
      </p:sp>
    </p:spTree>
    <p:extLst>
      <p:ext uri="{BB962C8B-B14F-4D97-AF65-F5344CB8AC3E}">
        <p14:creationId xmlns:p14="http://schemas.microsoft.com/office/powerpoint/2010/main" val="4111062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Definition</a:t>
            </a:r>
            <a:endParaRPr lang="de-DE" dirty="0"/>
          </a:p>
        </p:txBody>
      </p:sp>
      <p:sp>
        <p:nvSpPr>
          <p:cNvPr id="3" name="Inhaltsplatzhalter 2"/>
          <p:cNvSpPr>
            <a:spLocks noGrp="1"/>
          </p:cNvSpPr>
          <p:nvPr>
            <p:ph idx="1"/>
          </p:nvPr>
        </p:nvSpPr>
        <p:spPr/>
        <p:txBody>
          <a:bodyPr>
            <a:normAutofit/>
          </a:bodyPr>
          <a:lstStyle/>
          <a:p>
            <a:r>
              <a:rPr lang="de-DE" dirty="0"/>
              <a:t>Wissenschaftliches Arbeiten </a:t>
            </a:r>
            <a:r>
              <a:rPr lang="de-DE" dirty="0" smtClean="0"/>
              <a:t>= als standardisierte </a:t>
            </a:r>
            <a:r>
              <a:rPr lang="de-DE" dirty="0"/>
              <a:t>und reflektierte Arbeitsweise der </a:t>
            </a:r>
            <a:r>
              <a:rPr lang="de-DE" dirty="0" smtClean="0"/>
              <a:t>Wissenschaft</a:t>
            </a:r>
            <a:endParaRPr lang="de-DE" dirty="0"/>
          </a:p>
          <a:p>
            <a:r>
              <a:rPr lang="de-DE" dirty="0" smtClean="0"/>
              <a:t>Ziel 1: </a:t>
            </a:r>
            <a:r>
              <a:rPr lang="de-DE" dirty="0"/>
              <a:t>ein Thema </a:t>
            </a:r>
            <a:r>
              <a:rPr lang="de-DE" dirty="0" smtClean="0"/>
              <a:t>so </a:t>
            </a:r>
            <a:r>
              <a:rPr lang="de-DE" dirty="0"/>
              <a:t>aufzuarbeiten, dass eine </a:t>
            </a:r>
            <a:r>
              <a:rPr lang="de-DE" dirty="0" smtClean="0"/>
              <a:t>andere Person </a:t>
            </a:r>
            <a:r>
              <a:rPr lang="de-DE" dirty="0"/>
              <a:t>sich einen umfassenden Überblick von der Thematik verschaffen und die Ausführungen einfach nachvollziehen </a:t>
            </a:r>
            <a:r>
              <a:rPr lang="de-DE" dirty="0" smtClean="0"/>
              <a:t>kann</a:t>
            </a:r>
          </a:p>
          <a:p>
            <a:r>
              <a:rPr lang="de-DE" dirty="0" smtClean="0"/>
              <a:t>Ziel 2: Erkenntnisgewinn</a:t>
            </a:r>
          </a:p>
          <a:p>
            <a:endParaRPr lang="de-DE" sz="2300" dirty="0" smtClean="0"/>
          </a:p>
        </p:txBody>
      </p:sp>
    </p:spTree>
    <p:extLst>
      <p:ext uri="{BB962C8B-B14F-4D97-AF65-F5344CB8AC3E}">
        <p14:creationId xmlns:p14="http://schemas.microsoft.com/office/powerpoint/2010/main" val="3211578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Definition</a:t>
            </a:r>
            <a:endParaRPr lang="de-DE" dirty="0"/>
          </a:p>
        </p:txBody>
      </p:sp>
      <p:sp>
        <p:nvSpPr>
          <p:cNvPr id="3" name="Inhaltsplatzhalter 2"/>
          <p:cNvSpPr>
            <a:spLocks noGrp="1"/>
          </p:cNvSpPr>
          <p:nvPr>
            <p:ph idx="1"/>
          </p:nvPr>
        </p:nvSpPr>
        <p:spPr/>
        <p:txBody>
          <a:bodyPr>
            <a:normAutofit/>
          </a:bodyPr>
          <a:lstStyle/>
          <a:p>
            <a:pPr marL="109728" indent="0">
              <a:buNone/>
            </a:pPr>
            <a:r>
              <a:rPr lang="de-DE" sz="2400" dirty="0"/>
              <a:t>Wissenschaftliches </a:t>
            </a:r>
            <a:r>
              <a:rPr lang="de-DE" sz="2400" dirty="0" smtClean="0"/>
              <a:t>Arbeiten folgt wissenschaftlichen Standards:</a:t>
            </a:r>
          </a:p>
          <a:p>
            <a:pPr marL="109728" indent="0">
              <a:buNone/>
            </a:pPr>
            <a:endParaRPr lang="de-DE" sz="2000" dirty="0" smtClean="0"/>
          </a:p>
          <a:p>
            <a:r>
              <a:rPr lang="en-GB" altLang="de-DE" sz="2000" dirty="0">
                <a:solidFill>
                  <a:srgbClr val="000000"/>
                </a:solidFill>
              </a:rPr>
              <a:t>Nachvollziehbare </a:t>
            </a:r>
            <a:r>
              <a:rPr lang="de-DE" altLang="de-DE" sz="2000" b="1" dirty="0" smtClean="0">
                <a:solidFill>
                  <a:srgbClr val="000000"/>
                </a:solidFill>
              </a:rPr>
              <a:t>Schwerpunktsetzung</a:t>
            </a:r>
            <a:r>
              <a:rPr lang="en-GB" altLang="de-DE" sz="2000" dirty="0" smtClean="0">
                <a:solidFill>
                  <a:srgbClr val="000000"/>
                </a:solidFill>
              </a:rPr>
              <a:t> (</a:t>
            </a:r>
            <a:r>
              <a:rPr lang="de-DE" altLang="de-DE" sz="2000" dirty="0" smtClean="0">
                <a:solidFill>
                  <a:srgbClr val="000000"/>
                </a:solidFill>
              </a:rPr>
              <a:t>Akzentuierung</a:t>
            </a:r>
            <a:r>
              <a:rPr lang="en-GB" altLang="de-DE" sz="2000" dirty="0" smtClean="0">
                <a:solidFill>
                  <a:srgbClr val="000000"/>
                </a:solidFill>
              </a:rPr>
              <a:t>)</a:t>
            </a:r>
          </a:p>
          <a:p>
            <a:r>
              <a:rPr lang="en-GB" altLang="de-DE" sz="2000" b="1" dirty="0">
                <a:solidFill>
                  <a:srgbClr val="000000"/>
                </a:solidFill>
              </a:rPr>
              <a:t>Problemorientierung</a:t>
            </a:r>
            <a:r>
              <a:rPr lang="en-GB" altLang="de-DE" sz="2000" dirty="0">
                <a:solidFill>
                  <a:srgbClr val="000000"/>
                </a:solidFill>
              </a:rPr>
              <a:t> und </a:t>
            </a:r>
            <a:r>
              <a:rPr lang="en-GB" altLang="de-DE" sz="2000" b="1" dirty="0">
                <a:solidFill>
                  <a:srgbClr val="000000"/>
                </a:solidFill>
              </a:rPr>
              <a:t>Relevanz</a:t>
            </a:r>
          </a:p>
          <a:p>
            <a:r>
              <a:rPr lang="en-GB" altLang="de-DE" sz="2000" b="1" dirty="0">
                <a:solidFill>
                  <a:srgbClr val="000000"/>
                </a:solidFill>
              </a:rPr>
              <a:t>Zielgerichtete</a:t>
            </a:r>
            <a:r>
              <a:rPr lang="en-GB" altLang="de-DE" sz="2000" dirty="0">
                <a:solidFill>
                  <a:srgbClr val="000000"/>
                </a:solidFill>
              </a:rPr>
              <a:t> Argumentation (Stringenz</a:t>
            </a:r>
            <a:r>
              <a:rPr lang="en-GB" altLang="de-DE" sz="2000" dirty="0" smtClean="0">
                <a:solidFill>
                  <a:srgbClr val="000000"/>
                </a:solidFill>
              </a:rPr>
              <a:t>)</a:t>
            </a:r>
          </a:p>
          <a:p>
            <a:r>
              <a:rPr lang="en-GB" altLang="de-DE" sz="2000" b="1" dirty="0">
                <a:solidFill>
                  <a:srgbClr val="000000"/>
                </a:solidFill>
              </a:rPr>
              <a:t>Verknüpfung</a:t>
            </a:r>
            <a:r>
              <a:rPr lang="en-GB" altLang="de-DE" sz="2000" dirty="0">
                <a:solidFill>
                  <a:srgbClr val="000000"/>
                </a:solidFill>
              </a:rPr>
              <a:t> der einzelnen Analyseteile (Kohärenz</a:t>
            </a:r>
            <a:r>
              <a:rPr lang="en-GB" altLang="de-DE" sz="2000" dirty="0" smtClean="0">
                <a:solidFill>
                  <a:srgbClr val="000000"/>
                </a:solidFill>
              </a:rPr>
              <a:t>)</a:t>
            </a:r>
          </a:p>
          <a:p>
            <a:r>
              <a:rPr lang="en-GB" altLang="de-DE" sz="2000" dirty="0">
                <a:solidFill>
                  <a:srgbClr val="000000"/>
                </a:solidFill>
              </a:rPr>
              <a:t>Inhaltliche </a:t>
            </a:r>
            <a:r>
              <a:rPr lang="en-GB" altLang="de-DE" sz="2000" b="1" dirty="0">
                <a:solidFill>
                  <a:srgbClr val="000000"/>
                </a:solidFill>
              </a:rPr>
              <a:t>Richtigkeit</a:t>
            </a:r>
            <a:r>
              <a:rPr lang="en-GB" altLang="de-DE" sz="2000" dirty="0">
                <a:solidFill>
                  <a:srgbClr val="000000"/>
                </a:solidFill>
              </a:rPr>
              <a:t> (Korrektheit</a:t>
            </a:r>
            <a:r>
              <a:rPr lang="en-GB" altLang="de-DE" sz="2000" dirty="0" smtClean="0">
                <a:solidFill>
                  <a:srgbClr val="000000"/>
                </a:solidFill>
              </a:rPr>
              <a:t>)</a:t>
            </a:r>
          </a:p>
          <a:p>
            <a:r>
              <a:rPr lang="en-GB" altLang="de-DE" sz="2000" b="1" dirty="0">
                <a:solidFill>
                  <a:srgbClr val="000000"/>
                </a:solidFill>
              </a:rPr>
              <a:t>Eindeutigkeit</a:t>
            </a:r>
            <a:r>
              <a:rPr lang="en-GB" altLang="de-DE" sz="2000" dirty="0">
                <a:solidFill>
                  <a:srgbClr val="000000"/>
                </a:solidFill>
              </a:rPr>
              <a:t>, </a:t>
            </a:r>
            <a:r>
              <a:rPr lang="en-GB" altLang="de-DE" sz="2000" b="1" dirty="0">
                <a:solidFill>
                  <a:srgbClr val="000000"/>
                </a:solidFill>
              </a:rPr>
              <a:t>Vollständigkeit</a:t>
            </a:r>
            <a:r>
              <a:rPr lang="en-GB" altLang="de-DE" sz="2000" dirty="0">
                <a:solidFill>
                  <a:srgbClr val="000000"/>
                </a:solidFill>
              </a:rPr>
              <a:t> und </a:t>
            </a:r>
            <a:r>
              <a:rPr lang="en-GB" altLang="de-DE" sz="2000" b="1" dirty="0">
                <a:solidFill>
                  <a:srgbClr val="000000"/>
                </a:solidFill>
              </a:rPr>
              <a:t>Genauigkeit</a:t>
            </a:r>
          </a:p>
          <a:p>
            <a:r>
              <a:rPr lang="en-GB" altLang="de-DE" sz="2000" b="1" dirty="0">
                <a:solidFill>
                  <a:srgbClr val="000000"/>
                </a:solidFill>
              </a:rPr>
              <a:t>Objektivität</a:t>
            </a:r>
            <a:r>
              <a:rPr lang="en-GB" altLang="de-DE" sz="2000" dirty="0">
                <a:solidFill>
                  <a:srgbClr val="000000"/>
                </a:solidFill>
              </a:rPr>
              <a:t> / intersubjektive Überprüfbarkeit und </a:t>
            </a:r>
            <a:r>
              <a:rPr lang="en-GB" altLang="de-DE" sz="2000" b="1" dirty="0">
                <a:solidFill>
                  <a:srgbClr val="000000"/>
                </a:solidFill>
              </a:rPr>
              <a:t>Transparenz</a:t>
            </a:r>
          </a:p>
          <a:p>
            <a:r>
              <a:rPr lang="en-GB" altLang="de-DE" sz="2000" b="1" dirty="0">
                <a:solidFill>
                  <a:srgbClr val="000000"/>
                </a:solidFill>
              </a:rPr>
              <a:t>Sachlichkeit</a:t>
            </a:r>
            <a:r>
              <a:rPr lang="en-GB" altLang="de-DE" sz="2000" dirty="0">
                <a:solidFill>
                  <a:srgbClr val="000000"/>
                </a:solidFill>
              </a:rPr>
              <a:t> / wissenschaftlich-distanzierter Schreibstil</a:t>
            </a:r>
          </a:p>
          <a:p>
            <a:r>
              <a:rPr lang="de-DE" altLang="de-DE" sz="2000" b="1" dirty="0" smtClean="0">
                <a:solidFill>
                  <a:srgbClr val="000000"/>
                </a:solidFill>
              </a:rPr>
              <a:t>Eigenständigkeit</a:t>
            </a:r>
          </a:p>
          <a:p>
            <a:endParaRPr lang="de-DE" sz="2000" dirty="0" smtClean="0"/>
          </a:p>
          <a:p>
            <a:pPr lvl="1"/>
            <a:endParaRPr lang="de-DE" sz="2100" dirty="0" smtClean="0"/>
          </a:p>
        </p:txBody>
      </p:sp>
    </p:spTree>
    <p:extLst>
      <p:ext uri="{BB962C8B-B14F-4D97-AF65-F5344CB8AC3E}">
        <p14:creationId xmlns:p14="http://schemas.microsoft.com/office/powerpoint/2010/main" val="64588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Themenfindung</a:t>
            </a:r>
            <a:endParaRPr lang="de-DE" dirty="0"/>
          </a:p>
        </p:txBody>
      </p:sp>
      <p:sp>
        <p:nvSpPr>
          <p:cNvPr id="3" name="Inhaltsplatzhalter 2"/>
          <p:cNvSpPr>
            <a:spLocks noGrp="1"/>
          </p:cNvSpPr>
          <p:nvPr>
            <p:ph idx="1"/>
          </p:nvPr>
        </p:nvSpPr>
        <p:spPr/>
        <p:txBody>
          <a:bodyPr>
            <a:normAutofit lnSpcReduction="10000"/>
          </a:bodyPr>
          <a:lstStyle/>
          <a:p>
            <a:r>
              <a:rPr lang="de-DE" sz="2400" dirty="0" smtClean="0"/>
              <a:t>Themenfindung als erste Phase der wissenschaftlichen Arbeit:</a:t>
            </a:r>
          </a:p>
          <a:p>
            <a:pPr lvl="1"/>
            <a:r>
              <a:rPr lang="de-DE" sz="2400" dirty="0">
                <a:solidFill>
                  <a:schemeClr val="tx1"/>
                </a:solidFill>
              </a:rPr>
              <a:t>Der Lehrer stellt das </a:t>
            </a:r>
            <a:r>
              <a:rPr lang="de-DE" sz="2400" dirty="0" smtClean="0">
                <a:solidFill>
                  <a:schemeClr val="tx1"/>
                </a:solidFill>
              </a:rPr>
              <a:t>Thema</a:t>
            </a:r>
            <a:endParaRPr lang="de-DE" sz="2400" dirty="0">
              <a:solidFill>
                <a:schemeClr val="tx1"/>
              </a:solidFill>
            </a:endParaRPr>
          </a:p>
          <a:p>
            <a:pPr lvl="1"/>
            <a:r>
              <a:rPr lang="de-DE" sz="2400" dirty="0">
                <a:solidFill>
                  <a:schemeClr val="tx1"/>
                </a:solidFill>
              </a:rPr>
              <a:t>Der Lehrer überlässt die Themenwahl </a:t>
            </a:r>
            <a:r>
              <a:rPr lang="de-DE" sz="2400" dirty="0" smtClean="0">
                <a:solidFill>
                  <a:schemeClr val="tx1"/>
                </a:solidFill>
              </a:rPr>
              <a:t>der Schülerin/dem Schüler</a:t>
            </a:r>
          </a:p>
          <a:p>
            <a:pPr lvl="1"/>
            <a:endParaRPr lang="de-DE" b="1" dirty="0">
              <a:solidFill>
                <a:schemeClr val="tx1"/>
              </a:solidFill>
            </a:endParaRPr>
          </a:p>
          <a:p>
            <a:pPr marL="411480" lvl="1" indent="0" algn="ctr">
              <a:buNone/>
            </a:pPr>
            <a:r>
              <a:rPr lang="de-DE" b="1" dirty="0" smtClean="0">
                <a:solidFill>
                  <a:schemeClr val="tx1"/>
                </a:solidFill>
              </a:rPr>
              <a:t>Das </a:t>
            </a:r>
            <a:r>
              <a:rPr lang="de-DE" b="1" dirty="0">
                <a:solidFill>
                  <a:schemeClr val="tx1"/>
                </a:solidFill>
              </a:rPr>
              <a:t>eigenständig gewählte Thema erscheint jedoch sinnvoller, da der Bearbeitende diesem Thema in den meisten Fällen mehr Interesse schenkt und somit zu besseren Resultaten kommt.</a:t>
            </a:r>
            <a:endParaRPr lang="de-DE" dirty="0" smtClean="0">
              <a:solidFill>
                <a:schemeClr val="tx1"/>
              </a:solidFill>
            </a:endParaRPr>
          </a:p>
          <a:p>
            <a:pPr marL="411480" lvl="1" indent="0">
              <a:buNone/>
            </a:pPr>
            <a:endParaRPr lang="de-DE" dirty="0">
              <a:solidFill>
                <a:schemeClr val="tx1"/>
              </a:solidFill>
            </a:endParaRPr>
          </a:p>
          <a:p>
            <a:pPr marL="411480" lvl="1" indent="0">
              <a:buNone/>
            </a:pPr>
            <a:endParaRPr lang="de-DE" dirty="0" smtClean="0">
              <a:solidFill>
                <a:schemeClr val="tx1"/>
              </a:solidFill>
            </a:endParaRPr>
          </a:p>
          <a:p>
            <a:pPr marL="411480" lvl="1" indent="0">
              <a:buNone/>
            </a:pPr>
            <a:endParaRPr lang="de-DE" dirty="0">
              <a:solidFill>
                <a:schemeClr val="tx1"/>
              </a:solidFill>
            </a:endParaRPr>
          </a:p>
        </p:txBody>
      </p:sp>
    </p:spTree>
    <p:extLst>
      <p:ext uri="{BB962C8B-B14F-4D97-AF65-F5344CB8AC3E}">
        <p14:creationId xmlns:p14="http://schemas.microsoft.com/office/powerpoint/2010/main" val="10739857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Themenfindung</a:t>
            </a:r>
            <a:endParaRPr lang="de-DE" dirty="0"/>
          </a:p>
        </p:txBody>
      </p:sp>
      <p:sp>
        <p:nvSpPr>
          <p:cNvPr id="3" name="Inhaltsplatzhalter 2"/>
          <p:cNvSpPr>
            <a:spLocks noGrp="1"/>
          </p:cNvSpPr>
          <p:nvPr>
            <p:ph idx="1"/>
          </p:nvPr>
        </p:nvSpPr>
        <p:spPr/>
        <p:txBody>
          <a:bodyPr>
            <a:normAutofit fontScale="92500" lnSpcReduction="10000"/>
          </a:bodyPr>
          <a:lstStyle/>
          <a:p>
            <a:pPr marL="109728" indent="0">
              <a:buNone/>
            </a:pPr>
            <a:r>
              <a:rPr lang="de-DE" dirty="0"/>
              <a:t>Wie lässt sich ein Thema finden, das relevant, nicht zu weit und im Zeitrahmen bearbeitbar ist</a:t>
            </a:r>
            <a:r>
              <a:rPr lang="de-DE" dirty="0" smtClean="0"/>
              <a:t>?</a:t>
            </a:r>
          </a:p>
          <a:p>
            <a:endParaRPr lang="de-DE" dirty="0" smtClean="0"/>
          </a:p>
          <a:p>
            <a:r>
              <a:rPr lang="de-DE" sz="2600" dirty="0" smtClean="0"/>
              <a:t>Gab </a:t>
            </a:r>
            <a:r>
              <a:rPr lang="de-DE" sz="2600" dirty="0"/>
              <a:t>es im Unterricht ein Thema, das mich besonders interessiert hat? </a:t>
            </a:r>
          </a:p>
          <a:p>
            <a:r>
              <a:rPr lang="de-DE" sz="2600" dirty="0"/>
              <a:t>Gab es ein Thema (was nicht unbedingt im Unterricht angesprochen wurde), über das ich mehr erfahren möchte</a:t>
            </a:r>
            <a:r>
              <a:rPr lang="de-DE" sz="2600" dirty="0" smtClean="0"/>
              <a:t>?</a:t>
            </a:r>
          </a:p>
          <a:p>
            <a:endParaRPr lang="de-DE" dirty="0" smtClean="0"/>
          </a:p>
          <a:p>
            <a:pPr marL="109728" indent="0">
              <a:buNone/>
            </a:pPr>
            <a:r>
              <a:rPr lang="de-DE" dirty="0" smtClean="0">
                <a:solidFill>
                  <a:schemeClr val="tx1"/>
                </a:solidFill>
              </a:rPr>
              <a:t>Grundsätzlich: </a:t>
            </a:r>
            <a:r>
              <a:rPr lang="de-DE" dirty="0"/>
              <a:t>Vorwissen </a:t>
            </a:r>
            <a:r>
              <a:rPr lang="de-DE" dirty="0" smtClean="0"/>
              <a:t>aktivieren, </a:t>
            </a:r>
            <a:r>
              <a:rPr lang="de-DE" dirty="0"/>
              <a:t>Lebenserfahrungen </a:t>
            </a:r>
            <a:r>
              <a:rPr lang="de-DE" dirty="0" smtClean="0"/>
              <a:t>einbeziehen, erste Fragen stellen</a:t>
            </a:r>
            <a:endParaRPr lang="de-DE" dirty="0">
              <a:solidFill>
                <a:schemeClr val="tx1"/>
              </a:solidFill>
            </a:endParaRPr>
          </a:p>
          <a:p>
            <a:pPr marL="411480" lvl="1" indent="0">
              <a:buNone/>
            </a:pPr>
            <a:endParaRPr lang="de-DE" dirty="0" smtClean="0">
              <a:solidFill>
                <a:schemeClr val="tx1"/>
              </a:solidFill>
            </a:endParaRPr>
          </a:p>
          <a:p>
            <a:pPr marL="411480" lvl="1" indent="0">
              <a:buNone/>
            </a:pPr>
            <a:endParaRPr lang="de-DE" dirty="0">
              <a:solidFill>
                <a:schemeClr val="tx1"/>
              </a:solidFill>
            </a:endParaRPr>
          </a:p>
        </p:txBody>
      </p:sp>
    </p:spTree>
    <p:extLst>
      <p:ext uri="{BB962C8B-B14F-4D97-AF65-F5344CB8AC3E}">
        <p14:creationId xmlns:p14="http://schemas.microsoft.com/office/powerpoint/2010/main" val="666751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Themenfindung</a:t>
            </a:r>
            <a:endParaRPr lang="de-DE" dirty="0"/>
          </a:p>
        </p:txBody>
      </p:sp>
      <p:sp>
        <p:nvSpPr>
          <p:cNvPr id="3" name="Inhaltsplatzhalter 2"/>
          <p:cNvSpPr>
            <a:spLocks noGrp="1"/>
          </p:cNvSpPr>
          <p:nvPr>
            <p:ph idx="1"/>
          </p:nvPr>
        </p:nvSpPr>
        <p:spPr>
          <a:xfrm>
            <a:off x="457200" y="2269756"/>
            <a:ext cx="8229600" cy="4325112"/>
          </a:xfrm>
        </p:spPr>
        <p:txBody>
          <a:bodyPr>
            <a:normAutofit/>
          </a:bodyPr>
          <a:lstStyle/>
          <a:p>
            <a:r>
              <a:rPr lang="de-DE" dirty="0"/>
              <a:t>Brainstorming zur Frage: Was interessiert mich</a:t>
            </a:r>
            <a:r>
              <a:rPr lang="de-DE" dirty="0" smtClean="0"/>
              <a:t>?</a:t>
            </a:r>
          </a:p>
          <a:p>
            <a:r>
              <a:rPr lang="de-DE" dirty="0" smtClean="0"/>
              <a:t>Zugang </a:t>
            </a:r>
            <a:r>
              <a:rPr lang="de-DE" dirty="0"/>
              <a:t>zur Ideenentwicklung </a:t>
            </a:r>
            <a:r>
              <a:rPr lang="de-DE" dirty="0" smtClean="0"/>
              <a:t> durch Mind-Mapping</a:t>
            </a:r>
          </a:p>
          <a:p>
            <a:endParaRPr lang="de-DE" dirty="0"/>
          </a:p>
          <a:p>
            <a:endParaRPr lang="de-DE" dirty="0" smtClean="0"/>
          </a:p>
          <a:p>
            <a:pPr marL="109728" indent="0" algn="r">
              <a:buNone/>
            </a:pPr>
            <a:endParaRPr lang="de-DE" sz="1600" dirty="0" smtClean="0"/>
          </a:p>
          <a:p>
            <a:pPr marL="109728" indent="0" algn="r">
              <a:buNone/>
            </a:pPr>
            <a:endParaRPr lang="de-DE" sz="1600" dirty="0"/>
          </a:p>
          <a:p>
            <a:pPr marL="109728" indent="0" algn="r">
              <a:buNone/>
            </a:pPr>
            <a:endParaRPr lang="de-DE" sz="1600" dirty="0" smtClean="0"/>
          </a:p>
          <a:p>
            <a:pPr marL="109728" indent="0" algn="r">
              <a:buNone/>
            </a:pPr>
            <a:endParaRPr lang="de-DE" sz="1600" dirty="0"/>
          </a:p>
          <a:p>
            <a:pPr marL="109728" indent="0" algn="r">
              <a:buNone/>
            </a:pPr>
            <a:endParaRPr lang="de-DE" sz="1600" dirty="0"/>
          </a:p>
          <a:p>
            <a:pPr marL="109728" indent="0" algn="r">
              <a:buNone/>
            </a:pPr>
            <a:endParaRPr lang="de-DE" sz="1600" dirty="0" smtClean="0"/>
          </a:p>
          <a:p>
            <a:pPr marL="109728" indent="0" algn="r">
              <a:buNone/>
            </a:pPr>
            <a:r>
              <a:rPr lang="de-DE" sz="1100" dirty="0" smtClean="0"/>
              <a:t>Abbildung: Birkenbihl 1994: 88f. </a:t>
            </a:r>
          </a:p>
          <a:p>
            <a:pPr marL="109728" indent="0">
              <a:buNone/>
            </a:pPr>
            <a:endParaRPr lang="de-DE" dirty="0" smtClean="0">
              <a:solidFill>
                <a:schemeClr val="tx1"/>
              </a:solidFill>
            </a:endParaRPr>
          </a:p>
          <a:p>
            <a:pPr marL="411480" lvl="1" indent="0">
              <a:buNone/>
            </a:pPr>
            <a:endParaRPr lang="de-DE" dirty="0">
              <a:solidFill>
                <a:schemeClr val="tx1"/>
              </a:solidFill>
            </a:endParaRPr>
          </a:p>
        </p:txBody>
      </p:sp>
      <p:pic>
        <p:nvPicPr>
          <p:cNvPr id="4" name="Grafik 3"/>
          <p:cNvPicPr>
            <a:picLocks noChangeAspect="1"/>
          </p:cNvPicPr>
          <p:nvPr/>
        </p:nvPicPr>
        <p:blipFill>
          <a:blip r:embed="rId2"/>
          <a:stretch>
            <a:fillRect/>
          </a:stretch>
        </p:blipFill>
        <p:spPr>
          <a:xfrm>
            <a:off x="3383868" y="3249121"/>
            <a:ext cx="2376264" cy="3345747"/>
          </a:xfrm>
          <a:prstGeom prst="rect">
            <a:avLst/>
          </a:prstGeom>
        </p:spPr>
      </p:pic>
    </p:spTree>
    <p:extLst>
      <p:ext uri="{BB962C8B-B14F-4D97-AF65-F5344CB8AC3E}">
        <p14:creationId xmlns:p14="http://schemas.microsoft.com/office/powerpoint/2010/main" val="32834819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Themenfindung</a:t>
            </a:r>
            <a:endParaRPr lang="de-DE" dirty="0"/>
          </a:p>
        </p:txBody>
      </p:sp>
      <p:sp>
        <p:nvSpPr>
          <p:cNvPr id="3" name="Inhaltsplatzhalter 2"/>
          <p:cNvSpPr>
            <a:spLocks noGrp="1"/>
          </p:cNvSpPr>
          <p:nvPr>
            <p:ph idx="1"/>
          </p:nvPr>
        </p:nvSpPr>
        <p:spPr/>
        <p:txBody>
          <a:bodyPr/>
          <a:lstStyle/>
          <a:p>
            <a:endParaRPr lang="de-DE" dirty="0"/>
          </a:p>
        </p:txBody>
      </p:sp>
      <p:pic>
        <p:nvPicPr>
          <p:cNvPr id="5" name="Grafik 4"/>
          <p:cNvPicPr>
            <a:picLocks noChangeAspect="1"/>
          </p:cNvPicPr>
          <p:nvPr/>
        </p:nvPicPr>
        <p:blipFill>
          <a:blip r:embed="rId2"/>
          <a:stretch>
            <a:fillRect/>
          </a:stretch>
        </p:blipFill>
        <p:spPr>
          <a:xfrm>
            <a:off x="3952875" y="3861048"/>
            <a:ext cx="1238250" cy="857250"/>
          </a:xfrm>
          <a:prstGeom prst="rect">
            <a:avLst/>
          </a:prstGeom>
        </p:spPr>
      </p:pic>
    </p:spTree>
    <p:extLst>
      <p:ext uri="{BB962C8B-B14F-4D97-AF65-F5344CB8AC3E}">
        <p14:creationId xmlns:p14="http://schemas.microsoft.com/office/powerpoint/2010/main" val="28105361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Themenfindung</a:t>
            </a:r>
            <a:endParaRPr lang="de-DE" dirty="0"/>
          </a:p>
        </p:txBody>
      </p:sp>
      <p:sp>
        <p:nvSpPr>
          <p:cNvPr id="3" name="Inhaltsplatzhalter 2"/>
          <p:cNvSpPr>
            <a:spLocks noGrp="1"/>
          </p:cNvSpPr>
          <p:nvPr>
            <p:ph idx="1"/>
          </p:nvPr>
        </p:nvSpPr>
        <p:spPr/>
        <p:txBody>
          <a:bodyPr/>
          <a:lstStyle/>
          <a:p>
            <a:endParaRPr lang="de-DE" dirty="0"/>
          </a:p>
        </p:txBody>
      </p:sp>
      <p:pic>
        <p:nvPicPr>
          <p:cNvPr id="4" name="Grafik 3"/>
          <p:cNvPicPr>
            <a:picLocks noChangeAspect="1"/>
          </p:cNvPicPr>
          <p:nvPr/>
        </p:nvPicPr>
        <p:blipFill>
          <a:blip r:embed="rId2"/>
          <a:stretch>
            <a:fillRect/>
          </a:stretch>
        </p:blipFill>
        <p:spPr>
          <a:xfrm>
            <a:off x="819150" y="2268025"/>
            <a:ext cx="7505700" cy="4257675"/>
          </a:xfrm>
          <a:prstGeom prst="rect">
            <a:avLst/>
          </a:prstGeom>
        </p:spPr>
      </p:pic>
    </p:spTree>
    <p:extLst>
      <p:ext uri="{BB962C8B-B14F-4D97-AF65-F5344CB8AC3E}">
        <p14:creationId xmlns:p14="http://schemas.microsoft.com/office/powerpoint/2010/main" val="20454780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Themenfindung</a:t>
            </a:r>
            <a:endParaRPr lang="de-DE" dirty="0"/>
          </a:p>
        </p:txBody>
      </p:sp>
      <p:sp>
        <p:nvSpPr>
          <p:cNvPr id="3" name="Inhaltsplatzhalter 2"/>
          <p:cNvSpPr>
            <a:spLocks noGrp="1"/>
          </p:cNvSpPr>
          <p:nvPr>
            <p:ph idx="1"/>
          </p:nvPr>
        </p:nvSpPr>
        <p:spPr/>
        <p:txBody>
          <a:bodyPr/>
          <a:lstStyle/>
          <a:p>
            <a:endParaRPr lang="de-DE" dirty="0"/>
          </a:p>
        </p:txBody>
      </p:sp>
      <p:pic>
        <p:nvPicPr>
          <p:cNvPr id="5" name="Grafik 4"/>
          <p:cNvPicPr>
            <a:picLocks noChangeAspect="1"/>
          </p:cNvPicPr>
          <p:nvPr/>
        </p:nvPicPr>
        <p:blipFill>
          <a:blip r:embed="rId2"/>
          <a:stretch>
            <a:fillRect/>
          </a:stretch>
        </p:blipFill>
        <p:spPr>
          <a:xfrm>
            <a:off x="457200" y="2209800"/>
            <a:ext cx="8229599" cy="4560686"/>
          </a:xfrm>
          <a:prstGeom prst="rect">
            <a:avLst/>
          </a:prstGeom>
        </p:spPr>
      </p:pic>
    </p:spTree>
    <p:extLst>
      <p:ext uri="{BB962C8B-B14F-4D97-AF65-F5344CB8AC3E}">
        <p14:creationId xmlns:p14="http://schemas.microsoft.com/office/powerpoint/2010/main" val="13336267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Themenfindung</a:t>
            </a:r>
            <a:endParaRPr lang="de-DE" dirty="0"/>
          </a:p>
        </p:txBody>
      </p:sp>
      <p:sp>
        <p:nvSpPr>
          <p:cNvPr id="3" name="Inhaltsplatzhalter 2"/>
          <p:cNvSpPr>
            <a:spLocks noGrp="1"/>
          </p:cNvSpPr>
          <p:nvPr>
            <p:ph idx="1"/>
          </p:nvPr>
        </p:nvSpPr>
        <p:spPr>
          <a:xfrm>
            <a:off x="457200" y="2269756"/>
            <a:ext cx="8229600" cy="4325112"/>
          </a:xfrm>
        </p:spPr>
        <p:txBody>
          <a:bodyPr>
            <a:normAutofit/>
          </a:bodyPr>
          <a:lstStyle/>
          <a:p>
            <a:r>
              <a:rPr lang="de-DE" dirty="0"/>
              <a:t>Hauptaufgabe bei der Themenfindung besteht in der </a:t>
            </a:r>
            <a:r>
              <a:rPr lang="de-DE" dirty="0" smtClean="0"/>
              <a:t>Eingrenzung</a:t>
            </a:r>
          </a:p>
          <a:p>
            <a:r>
              <a:rPr lang="de-DE" dirty="0" smtClean="0"/>
              <a:t>Ein Thema eingrenzen = es überschaubar machen</a:t>
            </a:r>
          </a:p>
          <a:p>
            <a:r>
              <a:rPr lang="de-DE" dirty="0"/>
              <a:t>Grundlage eines Referates oder der Facharbeit sollte eine klare Frage, d. h. ein konkretes zu lösendes Problem sein (Erkenntnisgewinn)</a:t>
            </a:r>
            <a:endParaRPr lang="de-DE" dirty="0" smtClean="0"/>
          </a:p>
          <a:p>
            <a:r>
              <a:rPr lang="de-DE" dirty="0"/>
              <a:t>unterschiedliche </a:t>
            </a:r>
            <a:r>
              <a:rPr lang="de-DE" dirty="0" smtClean="0"/>
              <a:t>Strategien zur Spezifizierung der Fragestellung</a:t>
            </a:r>
            <a:endParaRPr lang="de-DE" dirty="0"/>
          </a:p>
          <a:p>
            <a:endParaRPr lang="de-DE" dirty="0" smtClean="0"/>
          </a:p>
          <a:p>
            <a:pPr marL="109728" indent="0" algn="r">
              <a:buNone/>
            </a:pPr>
            <a:endParaRPr lang="de-DE" sz="1600" dirty="0" smtClean="0"/>
          </a:p>
          <a:p>
            <a:pPr marL="109728" indent="0" algn="r">
              <a:buNone/>
            </a:pPr>
            <a:endParaRPr lang="de-DE" sz="1600" dirty="0"/>
          </a:p>
          <a:p>
            <a:pPr marL="109728" indent="0">
              <a:buNone/>
            </a:pPr>
            <a:endParaRPr lang="de-DE" dirty="0" smtClean="0">
              <a:solidFill>
                <a:schemeClr val="tx1"/>
              </a:solidFill>
            </a:endParaRPr>
          </a:p>
          <a:p>
            <a:pPr marL="411480" lvl="1" indent="0">
              <a:buNone/>
            </a:pPr>
            <a:endParaRPr lang="de-DE" dirty="0">
              <a:solidFill>
                <a:schemeClr val="tx1"/>
              </a:solidFill>
            </a:endParaRPr>
          </a:p>
        </p:txBody>
      </p:sp>
    </p:spTree>
    <p:extLst>
      <p:ext uri="{BB962C8B-B14F-4D97-AF65-F5344CB8AC3E}">
        <p14:creationId xmlns:p14="http://schemas.microsoft.com/office/powerpoint/2010/main" val="230744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202956"/>
            <a:ext cx="8229600" cy="1066800"/>
          </a:xfrm>
        </p:spPr>
        <p:txBody>
          <a:bodyPr/>
          <a:lstStyle/>
          <a:p>
            <a:pPr algn="ctr"/>
            <a:r>
              <a:rPr lang="de-DE" dirty="0" smtClean="0"/>
              <a:t>Themenfindung</a:t>
            </a:r>
            <a:endParaRPr lang="de-DE" dirty="0"/>
          </a:p>
        </p:txBody>
      </p:sp>
      <p:sp>
        <p:nvSpPr>
          <p:cNvPr id="3" name="Inhaltsplatzhalter 2"/>
          <p:cNvSpPr>
            <a:spLocks noGrp="1"/>
          </p:cNvSpPr>
          <p:nvPr>
            <p:ph idx="1"/>
          </p:nvPr>
        </p:nvSpPr>
        <p:spPr>
          <a:xfrm>
            <a:off x="457200" y="2269756"/>
            <a:ext cx="8229600" cy="4325112"/>
          </a:xfrm>
        </p:spPr>
        <p:txBody>
          <a:bodyPr>
            <a:normAutofit/>
          </a:bodyPr>
          <a:lstStyle/>
          <a:p>
            <a:r>
              <a:rPr lang="de-DE" dirty="0"/>
              <a:t>Eine spezielle Perspektive </a:t>
            </a:r>
            <a:r>
              <a:rPr lang="de-DE" dirty="0" smtClean="0"/>
              <a:t>einnehmen:</a:t>
            </a:r>
          </a:p>
          <a:p>
            <a:endParaRPr lang="de-DE" dirty="0"/>
          </a:p>
          <a:p>
            <a:pPr marL="109728" indent="0" algn="ctr">
              <a:buNone/>
            </a:pPr>
            <a:r>
              <a:rPr lang="de-DE" dirty="0">
                <a:solidFill>
                  <a:srgbClr val="FF0000"/>
                </a:solidFill>
              </a:rPr>
              <a:t>schlechte Themenformulierung:</a:t>
            </a:r>
            <a:r>
              <a:rPr lang="de-DE" dirty="0"/>
              <a:t> </a:t>
            </a:r>
            <a:endParaRPr lang="de-DE" dirty="0" smtClean="0"/>
          </a:p>
          <a:p>
            <a:pPr marL="109728" indent="0">
              <a:buNone/>
            </a:pPr>
            <a:r>
              <a:rPr lang="de-DE" dirty="0" smtClean="0"/>
              <a:t>„</a:t>
            </a:r>
            <a:r>
              <a:rPr lang="de-DE" dirty="0"/>
              <a:t>Der Brexit und seine wirtschaftlichen Folgen.“ </a:t>
            </a:r>
            <a:endParaRPr lang="de-DE" dirty="0" smtClean="0"/>
          </a:p>
          <a:p>
            <a:pPr marL="109728" indent="0">
              <a:buNone/>
            </a:pPr>
            <a:endParaRPr lang="de-DE" dirty="0"/>
          </a:p>
          <a:p>
            <a:pPr marL="109728" indent="0" algn="ctr">
              <a:buNone/>
            </a:pPr>
            <a:r>
              <a:rPr lang="de-DE" dirty="0" smtClean="0">
                <a:solidFill>
                  <a:srgbClr val="00B050"/>
                </a:solidFill>
              </a:rPr>
              <a:t>Besser</a:t>
            </a:r>
            <a:r>
              <a:rPr lang="de-DE" dirty="0">
                <a:solidFill>
                  <a:srgbClr val="00B050"/>
                </a:solidFill>
              </a:rPr>
              <a:t>: </a:t>
            </a:r>
            <a:endParaRPr lang="de-DE" dirty="0" smtClean="0">
              <a:solidFill>
                <a:srgbClr val="00B050"/>
              </a:solidFill>
            </a:endParaRPr>
          </a:p>
          <a:p>
            <a:pPr marL="109728" indent="0" algn="ctr">
              <a:buNone/>
            </a:pPr>
            <a:r>
              <a:rPr lang="de-DE" dirty="0" smtClean="0"/>
              <a:t>„</a:t>
            </a:r>
            <a:r>
              <a:rPr lang="de-DE" dirty="0"/>
              <a:t>Der Brexit und seine wirtschaftlichen Folgen – Welche Auswirkungen hat der Brexit für die deutsche Automobilindustrie?“</a:t>
            </a:r>
            <a:endParaRPr lang="de-DE" dirty="0" smtClean="0"/>
          </a:p>
          <a:p>
            <a:pPr marL="109728" indent="0" algn="r">
              <a:buNone/>
            </a:pPr>
            <a:endParaRPr lang="de-DE" sz="1600" dirty="0" smtClean="0"/>
          </a:p>
          <a:p>
            <a:pPr marL="109728" indent="0" algn="r">
              <a:buNone/>
            </a:pPr>
            <a:endParaRPr lang="de-DE" sz="1600" dirty="0"/>
          </a:p>
          <a:p>
            <a:pPr marL="109728" indent="0">
              <a:buNone/>
            </a:pPr>
            <a:endParaRPr lang="de-DE" dirty="0" smtClean="0">
              <a:solidFill>
                <a:schemeClr val="tx1"/>
              </a:solidFill>
            </a:endParaRPr>
          </a:p>
          <a:p>
            <a:pPr marL="411480" lvl="1" indent="0">
              <a:buNone/>
            </a:pPr>
            <a:endParaRPr lang="de-DE" dirty="0">
              <a:solidFill>
                <a:schemeClr val="tx1"/>
              </a:solidFill>
            </a:endParaRPr>
          </a:p>
        </p:txBody>
      </p:sp>
    </p:spTree>
    <p:extLst>
      <p:ext uri="{BB962C8B-B14F-4D97-AF65-F5344CB8AC3E}">
        <p14:creationId xmlns:p14="http://schemas.microsoft.com/office/powerpoint/2010/main" val="827445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Themenfindung</a:t>
            </a:r>
            <a:endParaRPr lang="de-DE" dirty="0"/>
          </a:p>
        </p:txBody>
      </p:sp>
      <p:sp>
        <p:nvSpPr>
          <p:cNvPr id="3" name="Inhaltsplatzhalter 2"/>
          <p:cNvSpPr>
            <a:spLocks noGrp="1"/>
          </p:cNvSpPr>
          <p:nvPr>
            <p:ph idx="1"/>
          </p:nvPr>
        </p:nvSpPr>
        <p:spPr>
          <a:xfrm>
            <a:off x="457200" y="2269756"/>
            <a:ext cx="8229600" cy="4325112"/>
          </a:xfrm>
        </p:spPr>
        <p:txBody>
          <a:bodyPr>
            <a:normAutofit/>
          </a:bodyPr>
          <a:lstStyle/>
          <a:p>
            <a:r>
              <a:rPr lang="de-DE" dirty="0"/>
              <a:t>Einen begrenzten Zeitraum betrachten</a:t>
            </a:r>
            <a:r>
              <a:rPr lang="de-DE" dirty="0" smtClean="0"/>
              <a:t>:</a:t>
            </a:r>
          </a:p>
          <a:p>
            <a:endParaRPr lang="de-DE" dirty="0"/>
          </a:p>
          <a:p>
            <a:pPr marL="109728" indent="0" algn="ctr">
              <a:buNone/>
            </a:pPr>
            <a:r>
              <a:rPr lang="de-DE" dirty="0">
                <a:solidFill>
                  <a:srgbClr val="FF0000"/>
                </a:solidFill>
              </a:rPr>
              <a:t>schlechte Themenformulierung:</a:t>
            </a:r>
            <a:r>
              <a:rPr lang="de-DE" dirty="0"/>
              <a:t> </a:t>
            </a:r>
            <a:endParaRPr lang="de-DE" dirty="0" smtClean="0"/>
          </a:p>
          <a:p>
            <a:pPr marL="109728" indent="0" algn="ctr">
              <a:buNone/>
            </a:pPr>
            <a:r>
              <a:rPr lang="de-DE" dirty="0" smtClean="0"/>
              <a:t>„</a:t>
            </a:r>
            <a:r>
              <a:rPr lang="de-DE" dirty="0"/>
              <a:t>Die Einstellung der Bevölkerung zum Brexit</a:t>
            </a:r>
            <a:r>
              <a:rPr lang="de-DE" dirty="0" smtClean="0"/>
              <a:t>.“ </a:t>
            </a:r>
          </a:p>
          <a:p>
            <a:pPr marL="109728" indent="0">
              <a:buNone/>
            </a:pPr>
            <a:endParaRPr lang="de-DE" dirty="0"/>
          </a:p>
          <a:p>
            <a:pPr marL="109728" indent="0" algn="ctr">
              <a:buNone/>
            </a:pPr>
            <a:r>
              <a:rPr lang="de-DE" dirty="0" smtClean="0">
                <a:solidFill>
                  <a:srgbClr val="00B050"/>
                </a:solidFill>
              </a:rPr>
              <a:t>Besser</a:t>
            </a:r>
            <a:r>
              <a:rPr lang="de-DE" dirty="0">
                <a:solidFill>
                  <a:srgbClr val="00B050"/>
                </a:solidFill>
              </a:rPr>
              <a:t>: </a:t>
            </a:r>
            <a:endParaRPr lang="de-DE" dirty="0" smtClean="0">
              <a:solidFill>
                <a:srgbClr val="00B050"/>
              </a:solidFill>
            </a:endParaRPr>
          </a:p>
          <a:p>
            <a:pPr marL="109728" indent="0" algn="ctr">
              <a:buNone/>
            </a:pPr>
            <a:r>
              <a:rPr lang="de-DE" dirty="0" smtClean="0"/>
              <a:t>„</a:t>
            </a:r>
            <a:r>
              <a:rPr lang="de-DE" dirty="0"/>
              <a:t>Die Einstellung der Bevölkerung zum Brexit – Wie hat sich die Einstellung der Bevölkerung zum Brexit seit dem Referendum </a:t>
            </a:r>
            <a:r>
              <a:rPr lang="de-DE" dirty="0" smtClean="0"/>
              <a:t>verändert?“</a:t>
            </a:r>
          </a:p>
          <a:p>
            <a:pPr marL="109728" indent="0" algn="r">
              <a:buNone/>
            </a:pPr>
            <a:endParaRPr lang="de-DE" sz="1600" dirty="0" smtClean="0"/>
          </a:p>
          <a:p>
            <a:pPr marL="109728" indent="0" algn="r">
              <a:buNone/>
            </a:pPr>
            <a:endParaRPr lang="de-DE" sz="1600" dirty="0"/>
          </a:p>
          <a:p>
            <a:pPr marL="109728" indent="0">
              <a:buNone/>
            </a:pPr>
            <a:endParaRPr lang="de-DE" dirty="0" smtClean="0">
              <a:solidFill>
                <a:schemeClr val="tx1"/>
              </a:solidFill>
            </a:endParaRPr>
          </a:p>
          <a:p>
            <a:pPr marL="411480" lvl="1" indent="0">
              <a:buNone/>
            </a:pPr>
            <a:endParaRPr lang="de-DE" dirty="0">
              <a:solidFill>
                <a:schemeClr val="tx1"/>
              </a:solidFill>
            </a:endParaRPr>
          </a:p>
        </p:txBody>
      </p:sp>
    </p:spTree>
    <p:extLst>
      <p:ext uri="{BB962C8B-B14F-4D97-AF65-F5344CB8AC3E}">
        <p14:creationId xmlns:p14="http://schemas.microsoft.com/office/powerpoint/2010/main" val="2181308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Themenfindung</a:t>
            </a:r>
            <a:endParaRPr lang="de-DE" dirty="0"/>
          </a:p>
        </p:txBody>
      </p:sp>
      <p:sp>
        <p:nvSpPr>
          <p:cNvPr id="3" name="Inhaltsplatzhalter 2"/>
          <p:cNvSpPr>
            <a:spLocks noGrp="1"/>
          </p:cNvSpPr>
          <p:nvPr>
            <p:ph idx="1"/>
          </p:nvPr>
        </p:nvSpPr>
        <p:spPr>
          <a:xfrm>
            <a:off x="457200" y="2269756"/>
            <a:ext cx="8229600" cy="4325112"/>
          </a:xfrm>
        </p:spPr>
        <p:txBody>
          <a:bodyPr>
            <a:normAutofit fontScale="92500" lnSpcReduction="10000"/>
          </a:bodyPr>
          <a:lstStyle/>
          <a:p>
            <a:r>
              <a:rPr lang="de-DE" dirty="0"/>
              <a:t>Einen bestimmten Aspekt des Untersuchungsgegenstands auswählen</a:t>
            </a:r>
            <a:r>
              <a:rPr lang="de-DE" dirty="0" smtClean="0"/>
              <a:t>:</a:t>
            </a:r>
          </a:p>
          <a:p>
            <a:endParaRPr lang="de-DE" dirty="0"/>
          </a:p>
          <a:p>
            <a:pPr marL="109728" indent="0" algn="ctr">
              <a:buNone/>
            </a:pPr>
            <a:r>
              <a:rPr lang="de-DE" dirty="0">
                <a:solidFill>
                  <a:srgbClr val="FF0000"/>
                </a:solidFill>
              </a:rPr>
              <a:t>schlechte Themenformulierung:</a:t>
            </a:r>
            <a:r>
              <a:rPr lang="de-DE" dirty="0"/>
              <a:t> </a:t>
            </a:r>
            <a:endParaRPr lang="de-DE" dirty="0" smtClean="0"/>
          </a:p>
          <a:p>
            <a:pPr marL="109728" indent="0" algn="ctr">
              <a:buNone/>
            </a:pPr>
            <a:r>
              <a:rPr lang="de-DE" dirty="0" smtClean="0"/>
              <a:t>„</a:t>
            </a:r>
            <a:r>
              <a:rPr lang="de-DE" dirty="0"/>
              <a:t>Der Brexit und seine Folgen für die Europäische Union</a:t>
            </a:r>
            <a:r>
              <a:rPr lang="de-DE" dirty="0" smtClean="0"/>
              <a:t>.“ </a:t>
            </a:r>
          </a:p>
          <a:p>
            <a:pPr marL="109728" indent="0">
              <a:buNone/>
            </a:pPr>
            <a:endParaRPr lang="de-DE" dirty="0"/>
          </a:p>
          <a:p>
            <a:pPr marL="109728" indent="0" algn="ctr">
              <a:buNone/>
            </a:pPr>
            <a:r>
              <a:rPr lang="de-DE" dirty="0" smtClean="0">
                <a:solidFill>
                  <a:srgbClr val="00B050"/>
                </a:solidFill>
              </a:rPr>
              <a:t>Besser</a:t>
            </a:r>
            <a:r>
              <a:rPr lang="de-DE" dirty="0">
                <a:solidFill>
                  <a:srgbClr val="00B050"/>
                </a:solidFill>
              </a:rPr>
              <a:t>: </a:t>
            </a:r>
            <a:endParaRPr lang="de-DE" dirty="0" smtClean="0">
              <a:solidFill>
                <a:srgbClr val="00B050"/>
              </a:solidFill>
            </a:endParaRPr>
          </a:p>
          <a:p>
            <a:pPr marL="109728" indent="0" algn="ctr">
              <a:buNone/>
            </a:pPr>
            <a:r>
              <a:rPr lang="de-DE" dirty="0" smtClean="0"/>
              <a:t>„</a:t>
            </a:r>
            <a:r>
              <a:rPr lang="de-DE" dirty="0"/>
              <a:t>Der Brexit und die Europäische Union – Welche Konsequenzen hat der </a:t>
            </a:r>
            <a:r>
              <a:rPr lang="de-DE" dirty="0" smtClean="0"/>
              <a:t>Brexit für die </a:t>
            </a:r>
            <a:r>
              <a:rPr lang="de-DE" dirty="0"/>
              <a:t>vier Grundfreiheiten des </a:t>
            </a:r>
            <a:r>
              <a:rPr lang="de-DE" dirty="0" smtClean="0"/>
              <a:t>Binnenmarktes?“</a:t>
            </a:r>
          </a:p>
          <a:p>
            <a:pPr marL="109728" indent="0" algn="r">
              <a:buNone/>
            </a:pPr>
            <a:endParaRPr lang="de-DE" sz="1600" dirty="0" smtClean="0"/>
          </a:p>
          <a:p>
            <a:pPr marL="109728" indent="0" algn="r">
              <a:buNone/>
            </a:pPr>
            <a:endParaRPr lang="de-DE" sz="1600" dirty="0"/>
          </a:p>
          <a:p>
            <a:pPr marL="109728" indent="0">
              <a:buNone/>
            </a:pPr>
            <a:endParaRPr lang="de-DE" dirty="0" smtClean="0">
              <a:solidFill>
                <a:schemeClr val="tx1"/>
              </a:solidFill>
            </a:endParaRPr>
          </a:p>
          <a:p>
            <a:pPr marL="411480" lvl="1" indent="0">
              <a:buNone/>
            </a:pPr>
            <a:endParaRPr lang="de-DE" dirty="0">
              <a:solidFill>
                <a:schemeClr val="tx1"/>
              </a:solidFill>
            </a:endParaRPr>
          </a:p>
        </p:txBody>
      </p:sp>
    </p:spTree>
    <p:extLst>
      <p:ext uri="{BB962C8B-B14F-4D97-AF65-F5344CB8AC3E}">
        <p14:creationId xmlns:p14="http://schemas.microsoft.com/office/powerpoint/2010/main" val="49950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algn="ctr"/>
            <a:r>
              <a:rPr lang="de-DE" dirty="0" smtClean="0"/>
              <a:t>Grundsätzliches für die Themenfindung</a:t>
            </a:r>
            <a:endParaRPr lang="de-DE" dirty="0"/>
          </a:p>
        </p:txBody>
      </p:sp>
      <p:sp>
        <p:nvSpPr>
          <p:cNvPr id="3" name="Inhaltsplatzhalter 2"/>
          <p:cNvSpPr>
            <a:spLocks noGrp="1"/>
          </p:cNvSpPr>
          <p:nvPr>
            <p:ph idx="1"/>
          </p:nvPr>
        </p:nvSpPr>
        <p:spPr/>
        <p:txBody>
          <a:bodyPr/>
          <a:lstStyle/>
          <a:p>
            <a:r>
              <a:rPr lang="de-DE" dirty="0"/>
              <a:t>Was interessiert mich? </a:t>
            </a:r>
            <a:endParaRPr lang="de-DE" dirty="0" smtClean="0"/>
          </a:p>
          <a:p>
            <a:pPr lvl="0"/>
            <a:r>
              <a:rPr lang="de-DE" dirty="0"/>
              <a:t>Gibt es bestimmte Literatur, die für dieses Thema unbedingt notwendig ist? </a:t>
            </a:r>
          </a:p>
          <a:p>
            <a:r>
              <a:rPr lang="de-DE" dirty="0"/>
              <a:t>Kann die Arbeit in der zur Verfügung gestellten Zeitfertig gestellt werden</a:t>
            </a:r>
            <a:r>
              <a:rPr lang="de-DE" dirty="0" smtClean="0"/>
              <a:t>?</a:t>
            </a:r>
          </a:p>
          <a:p>
            <a:r>
              <a:rPr lang="de-DE" dirty="0"/>
              <a:t>Fragt nicht danach, "wie viele Seiten" ihr "mindestens schreiben </a:t>
            </a:r>
            <a:r>
              <a:rPr lang="de-DE" dirty="0" smtClean="0"/>
              <a:t>sollt„</a:t>
            </a:r>
          </a:p>
          <a:p>
            <a:r>
              <a:rPr lang="de-DE" dirty="0" smtClean="0"/>
              <a:t>Gebt der Arbeit einen treffenden </a:t>
            </a:r>
            <a:r>
              <a:rPr lang="de-DE" dirty="0"/>
              <a:t>Titel oder stellt eine knackige Frage</a:t>
            </a:r>
          </a:p>
        </p:txBody>
      </p:sp>
    </p:spTree>
    <p:extLst>
      <p:ext uri="{BB962C8B-B14F-4D97-AF65-F5344CB8AC3E}">
        <p14:creationId xmlns:p14="http://schemas.microsoft.com/office/powerpoint/2010/main" val="2026248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algn="ctr"/>
            <a:r>
              <a:rPr lang="de-DE" dirty="0" smtClean="0"/>
              <a:t>Literaturrecherche – </a:t>
            </a:r>
            <a:br>
              <a:rPr lang="de-DE" dirty="0" smtClean="0"/>
            </a:br>
            <a:r>
              <a:rPr lang="de-DE" dirty="0" smtClean="0"/>
              <a:t>Warum überhaupt?</a:t>
            </a:r>
            <a:endParaRPr lang="de-DE" dirty="0"/>
          </a:p>
        </p:txBody>
      </p:sp>
      <p:sp>
        <p:nvSpPr>
          <p:cNvPr id="3" name="Inhaltsplatzhalter 2"/>
          <p:cNvSpPr>
            <a:spLocks noGrp="1"/>
          </p:cNvSpPr>
          <p:nvPr>
            <p:ph idx="1"/>
          </p:nvPr>
        </p:nvSpPr>
        <p:spPr/>
        <p:txBody>
          <a:bodyPr>
            <a:normAutofit/>
          </a:bodyPr>
          <a:lstStyle/>
          <a:p>
            <a:pPr>
              <a:buNone/>
            </a:pPr>
            <a:r>
              <a:rPr lang="de-DE" sz="2400" dirty="0" smtClean="0"/>
              <a:t>„Eine gute wissenschaftliche Arbeit zeichnet sich dadurch aus, dass sie einen Themenkomplex aus verschiedenen Blickwinkeln betrachtet. Dazu gehören die Einbeziehung gegensätzlicher wissenschaftlicher Positionen und die Verwendung relevanter Fachliteratur und aktueller, verlässlicher Daten. Das Auffinden und Auswählen angemessener Literatur ist das ‚A und O‘ einer wissenschaftlichen Arbeit [...]“ (Noak 2013: 32 f.)</a:t>
            </a:r>
            <a:endParaRPr lang="de-DE"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algn="ctr"/>
            <a:r>
              <a:rPr lang="de-DE" dirty="0" smtClean="0"/>
              <a:t>Literaturrecherche – </a:t>
            </a:r>
            <a:br>
              <a:rPr lang="de-DE" dirty="0" smtClean="0"/>
            </a:br>
            <a:r>
              <a:rPr lang="de-DE" dirty="0" smtClean="0"/>
              <a:t>Warum überhaupt?</a:t>
            </a:r>
            <a:endParaRPr lang="de-DE" dirty="0"/>
          </a:p>
        </p:txBody>
      </p:sp>
      <p:sp>
        <p:nvSpPr>
          <p:cNvPr id="3" name="Inhaltsplatzhalter 2"/>
          <p:cNvSpPr>
            <a:spLocks noGrp="1"/>
          </p:cNvSpPr>
          <p:nvPr>
            <p:ph idx="1"/>
          </p:nvPr>
        </p:nvSpPr>
        <p:spPr>
          <a:xfrm>
            <a:off x="457200" y="2249424"/>
            <a:ext cx="8229600" cy="3822782"/>
          </a:xfrm>
        </p:spPr>
        <p:txBody>
          <a:bodyPr anchor="ctr"/>
          <a:lstStyle/>
          <a:p>
            <a:r>
              <a:rPr lang="de-DE" dirty="0" smtClean="0"/>
              <a:t>Behauptungen müssen durch Verweise auf Quellen belegt werden</a:t>
            </a:r>
          </a:p>
          <a:p>
            <a:r>
              <a:rPr lang="de-DE" dirty="0" smtClean="0"/>
              <a:t>Fremdes Gedankengut muss gekennzeichnet werden</a:t>
            </a:r>
          </a:p>
          <a:p>
            <a:r>
              <a:rPr lang="de-DE" dirty="0" smtClean="0"/>
              <a:t>Begründungen müssen auf Fakten gestützt sein</a:t>
            </a:r>
            <a:endParaRPr 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dirty="0" smtClean="0"/>
              <a:t>Literaturrecherche – Arten von Literatur</a:t>
            </a:r>
            <a:endParaRPr lang="de-DE" sz="3200" dirty="0"/>
          </a:p>
        </p:txBody>
      </p:sp>
      <p:sp>
        <p:nvSpPr>
          <p:cNvPr id="3" name="Inhaltsplatzhalter 2"/>
          <p:cNvSpPr>
            <a:spLocks noGrp="1"/>
          </p:cNvSpPr>
          <p:nvPr>
            <p:ph idx="1"/>
          </p:nvPr>
        </p:nvSpPr>
        <p:spPr>
          <a:xfrm>
            <a:off x="457200" y="2249424"/>
            <a:ext cx="8229600" cy="3394154"/>
          </a:xfrm>
        </p:spPr>
        <p:txBody>
          <a:bodyPr anchor="ctr"/>
          <a:lstStyle/>
          <a:p>
            <a:r>
              <a:rPr lang="de-DE" dirty="0" smtClean="0"/>
              <a:t>Monographien (z.B. Lehrbücher)</a:t>
            </a:r>
          </a:p>
          <a:p>
            <a:r>
              <a:rPr lang="de-DE" dirty="0" smtClean="0"/>
              <a:t>Sammelbände</a:t>
            </a:r>
          </a:p>
          <a:p>
            <a:r>
              <a:rPr lang="de-DE" dirty="0" smtClean="0"/>
              <a:t>Artikel aus wissenschaftlichen Zeitschriften</a:t>
            </a:r>
          </a:p>
          <a:p>
            <a:r>
              <a:rPr lang="de-DE" dirty="0" smtClean="0"/>
              <a:t>Zeitungsartikel</a:t>
            </a:r>
          </a:p>
          <a:p>
            <a:r>
              <a:rPr lang="de-DE" dirty="0" smtClean="0"/>
              <a:t>uvm.</a:t>
            </a:r>
            <a:endParaRPr 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algn="ctr"/>
            <a:r>
              <a:rPr lang="de-DE" dirty="0" smtClean="0"/>
              <a:t>Literaturrecherche – Der erste Schritt</a:t>
            </a:r>
            <a:endParaRPr lang="de-DE" dirty="0"/>
          </a:p>
        </p:txBody>
      </p:sp>
      <p:sp>
        <p:nvSpPr>
          <p:cNvPr id="3" name="Inhaltsplatzhalter 2"/>
          <p:cNvSpPr>
            <a:spLocks noGrp="1"/>
          </p:cNvSpPr>
          <p:nvPr>
            <p:ph idx="1"/>
          </p:nvPr>
        </p:nvSpPr>
        <p:spPr/>
        <p:txBody>
          <a:bodyPr>
            <a:normAutofit fontScale="92500"/>
          </a:bodyPr>
          <a:lstStyle/>
          <a:p>
            <a:r>
              <a:rPr lang="de-DE" dirty="0" smtClean="0"/>
              <a:t>Wo anfangen?</a:t>
            </a:r>
          </a:p>
          <a:p>
            <a:pPr algn="ctr">
              <a:buNone/>
            </a:pPr>
            <a:r>
              <a:rPr lang="de-DE" dirty="0" smtClean="0"/>
              <a:t> </a:t>
            </a:r>
          </a:p>
          <a:p>
            <a:pPr algn="ctr">
              <a:buFont typeface="Wingdings"/>
              <a:buChar char="à"/>
            </a:pPr>
            <a:r>
              <a:rPr lang="de-DE" sz="6000" b="1" dirty="0" smtClean="0">
                <a:sym typeface="Wingdings" pitchFamily="2" charset="2"/>
              </a:rPr>
              <a:t>Wikipedia? </a:t>
            </a:r>
          </a:p>
          <a:p>
            <a:pPr algn="ctr">
              <a:buFont typeface="Wingdings"/>
              <a:buChar char="à"/>
            </a:pPr>
            <a:endParaRPr lang="de-DE" dirty="0" smtClean="0">
              <a:sym typeface="Wingdings" pitchFamily="2" charset="2"/>
            </a:endParaRPr>
          </a:p>
          <a:p>
            <a:pPr algn="ctr">
              <a:buFont typeface="Wingdings"/>
              <a:buChar char="à"/>
            </a:pPr>
            <a:r>
              <a:rPr lang="de-DE" dirty="0" smtClean="0">
                <a:sym typeface="Wingdings" pitchFamily="2" charset="2"/>
              </a:rPr>
              <a:t> </a:t>
            </a:r>
            <a:r>
              <a:rPr lang="de-DE" sz="5400" dirty="0" smtClean="0">
                <a:sym typeface="Wingdings" pitchFamily="2" charset="2"/>
              </a:rPr>
              <a:t>Ja, </a:t>
            </a:r>
            <a:r>
              <a:rPr lang="de-DE" sz="5400" u="sng" dirty="0" smtClean="0">
                <a:sym typeface="Wingdings" pitchFamily="2" charset="2"/>
              </a:rPr>
              <a:t>aber</a:t>
            </a:r>
            <a:r>
              <a:rPr lang="de-DE" sz="5400" dirty="0" smtClean="0">
                <a:sym typeface="Wingdings" pitchFamily="2" charset="2"/>
              </a:rPr>
              <a:t>... </a:t>
            </a:r>
          </a:p>
          <a:p>
            <a:pPr algn="ctr">
              <a:buFont typeface="Wingdings"/>
              <a:buChar char="à"/>
            </a:pPr>
            <a:endParaRPr lang="de-DE" sz="5400" dirty="0" smtClean="0">
              <a:sym typeface="Wingdings" pitchFamily="2" charset="2"/>
            </a:endParaRPr>
          </a:p>
          <a:p>
            <a:pPr algn="ctr">
              <a:buFont typeface="Wingdings"/>
              <a:buChar char="à"/>
            </a:pPr>
            <a:r>
              <a:rPr lang="de-DE" sz="2600" dirty="0" smtClean="0">
                <a:hlinkClick r:id="rId2"/>
              </a:rPr>
              <a:t>https://de.wikipedia.org/wiki/Wikipedia:Hauptseite</a:t>
            </a:r>
            <a:endParaRPr lang="de-DE" sz="2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algn="ctr"/>
            <a:r>
              <a:rPr lang="de-DE" dirty="0" smtClean="0"/>
              <a:t>Literatur (online) suchen und finden</a:t>
            </a:r>
            <a:endParaRPr lang="de-DE" dirty="0"/>
          </a:p>
        </p:txBody>
      </p:sp>
      <p:sp>
        <p:nvSpPr>
          <p:cNvPr id="3" name="Inhaltsplatzhalter 2"/>
          <p:cNvSpPr>
            <a:spLocks noGrp="1"/>
          </p:cNvSpPr>
          <p:nvPr>
            <p:ph idx="1"/>
          </p:nvPr>
        </p:nvSpPr>
        <p:spPr>
          <a:xfrm>
            <a:off x="457200" y="2249424"/>
            <a:ext cx="8229600" cy="3894220"/>
          </a:xfrm>
        </p:spPr>
        <p:txBody>
          <a:bodyPr anchor="ctr">
            <a:normAutofit lnSpcReduction="10000"/>
          </a:bodyPr>
          <a:lstStyle/>
          <a:p>
            <a:r>
              <a:rPr lang="de-DE" dirty="0" smtClean="0"/>
              <a:t>Schneeballprinzip: </a:t>
            </a:r>
          </a:p>
          <a:p>
            <a:pPr>
              <a:buNone/>
            </a:pPr>
            <a:r>
              <a:rPr lang="de-DE" dirty="0" smtClean="0"/>
              <a:t>   </a:t>
            </a:r>
            <a:r>
              <a:rPr lang="de-DE" dirty="0" smtClean="0">
                <a:sym typeface="Wingdings" pitchFamily="2" charset="2"/>
              </a:rPr>
              <a:t></a:t>
            </a:r>
            <a:r>
              <a:rPr lang="de-DE" dirty="0" smtClean="0"/>
              <a:t>Quellen anderer Artikel/Bücher etc.</a:t>
            </a:r>
          </a:p>
          <a:p>
            <a:pPr>
              <a:buNone/>
            </a:pPr>
            <a:endParaRPr lang="de-DE" dirty="0" smtClean="0"/>
          </a:p>
          <a:p>
            <a:r>
              <a:rPr lang="de-DE" dirty="0" smtClean="0"/>
              <a:t>Enzyklopädien/Lexika</a:t>
            </a:r>
          </a:p>
          <a:p>
            <a:pPr>
              <a:buNone/>
            </a:pPr>
            <a:endParaRPr lang="de-DE" dirty="0" smtClean="0"/>
          </a:p>
          <a:p>
            <a:r>
              <a:rPr lang="de-DE" dirty="0" smtClean="0"/>
              <a:t>Google Scholar (</a:t>
            </a:r>
            <a:r>
              <a:rPr lang="de-DE" sz="2000" dirty="0" smtClean="0">
                <a:hlinkClick r:id="rId2"/>
              </a:rPr>
              <a:t>https://scholar.google.de/schhp?hl=de</a:t>
            </a:r>
            <a:r>
              <a:rPr lang="de-DE" dirty="0" smtClean="0"/>
              <a:t>)</a:t>
            </a:r>
          </a:p>
          <a:p>
            <a:endParaRPr lang="de-DE" dirty="0" smtClean="0"/>
          </a:p>
          <a:p>
            <a:r>
              <a:rPr lang="de-DE" dirty="0" smtClean="0"/>
              <a:t>OPACs (Online Public Access Catalogues)</a:t>
            </a:r>
          </a:p>
          <a:p>
            <a:r>
              <a:rPr lang="de-DE" dirty="0" smtClean="0"/>
              <a:t>ZDB (</a:t>
            </a:r>
            <a:r>
              <a:rPr lang="de-DE" sz="1900" dirty="0" smtClean="0">
                <a:hlinkClick r:id="rId3"/>
              </a:rPr>
              <a:t>https://www.zeitschriftendatenbank.de/startseite/</a:t>
            </a:r>
            <a:r>
              <a:rPr lang="de-DE" sz="1900"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algn="ctr"/>
            <a:r>
              <a:rPr lang="de-DE" dirty="0" smtClean="0"/>
              <a:t>Literatur (online) suchen und finden</a:t>
            </a:r>
            <a:endParaRPr lang="de-DE" dirty="0"/>
          </a:p>
        </p:txBody>
      </p:sp>
      <p:sp>
        <p:nvSpPr>
          <p:cNvPr id="3" name="Inhaltsplatzhalter 2"/>
          <p:cNvSpPr>
            <a:spLocks noGrp="1"/>
          </p:cNvSpPr>
          <p:nvPr>
            <p:ph idx="1"/>
          </p:nvPr>
        </p:nvSpPr>
        <p:spPr/>
        <p:txBody>
          <a:bodyPr anchor="ctr"/>
          <a:lstStyle/>
          <a:p>
            <a:r>
              <a:rPr lang="de-DE" dirty="0" smtClean="0"/>
              <a:t>Bibliotheken</a:t>
            </a:r>
          </a:p>
          <a:p>
            <a:pPr>
              <a:buNone/>
            </a:pPr>
            <a:r>
              <a:rPr lang="de-DE" dirty="0" smtClean="0"/>
              <a:t>   </a:t>
            </a:r>
            <a:r>
              <a:rPr lang="de-DE" dirty="0" smtClean="0">
                <a:sym typeface="Wingdings" pitchFamily="2" charset="2"/>
              </a:rPr>
              <a:t> </a:t>
            </a:r>
            <a:r>
              <a:rPr lang="de-DE" dirty="0" smtClean="0">
                <a:hlinkClick r:id="rId2"/>
              </a:rPr>
              <a:t>https://www.digibib.net/Digibib</a:t>
            </a:r>
            <a:endParaRPr lang="de-DE" dirty="0" smtClean="0"/>
          </a:p>
          <a:p>
            <a:pPr>
              <a:buNone/>
            </a:pPr>
            <a:r>
              <a:rPr lang="de-DE" dirty="0" smtClean="0">
                <a:sym typeface="Wingdings" pitchFamily="2" charset="2"/>
              </a:rPr>
              <a:t>   Fernleihe</a:t>
            </a:r>
          </a:p>
          <a:p>
            <a:pPr>
              <a:buNone/>
            </a:pPr>
            <a:endParaRPr lang="de-DE" dirty="0" smtClean="0"/>
          </a:p>
          <a:p>
            <a:r>
              <a:rPr lang="de-DE" dirty="0" smtClean="0"/>
              <a:t>Akademische Datenbanken (z.B. JSTOR)</a:t>
            </a:r>
          </a:p>
          <a:p>
            <a:pPr>
              <a:buNone/>
            </a:pPr>
            <a:r>
              <a:rPr lang="de-DE" dirty="0" smtClean="0"/>
              <a:t>   </a:t>
            </a:r>
            <a:r>
              <a:rPr lang="de-DE" dirty="0" smtClean="0">
                <a:sym typeface="Wingdings" pitchFamily="2" charset="2"/>
              </a:rPr>
              <a:t> </a:t>
            </a:r>
            <a:r>
              <a:rPr lang="de-DE" sz="1400" dirty="0" smtClean="0">
                <a:hlinkClick r:id="rId3"/>
              </a:rPr>
              <a:t>https://en.wikipedia.org/wiki/List_of_academic_databases_and_search_engines</a:t>
            </a:r>
            <a:endParaRPr lang="de-DE" sz="1400" dirty="0" smtClean="0"/>
          </a:p>
          <a:p>
            <a:pPr>
              <a:buNone/>
            </a:pPr>
            <a:endParaRPr lang="de-DE" sz="1400" dirty="0" smtClean="0"/>
          </a:p>
          <a:p>
            <a:pPr>
              <a:buNone/>
            </a:pPr>
            <a:r>
              <a:rPr lang="de-DE" sz="1400" dirty="0" smtClean="0">
                <a:sym typeface="Wingdings" pitchFamily="2" charset="2"/>
              </a:rPr>
              <a:t>     </a:t>
            </a:r>
            <a:r>
              <a:rPr lang="de-DE" sz="2400" dirty="0" smtClean="0">
                <a:sym typeface="Wingdings" pitchFamily="2" charset="2"/>
              </a:rPr>
              <a:t>  Achtung! Kosten?!</a:t>
            </a:r>
            <a:endParaRPr lang="de-DE" sz="2400" dirty="0" smtClean="0"/>
          </a:p>
          <a:p>
            <a:pPr>
              <a:buNone/>
            </a:pPr>
            <a:endParaRPr 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Texte lesen und verstehen</a:t>
            </a:r>
            <a:endParaRPr lang="de-DE" dirty="0"/>
          </a:p>
        </p:txBody>
      </p:sp>
      <p:sp>
        <p:nvSpPr>
          <p:cNvPr id="3" name="Inhaltsplatzhalter 2"/>
          <p:cNvSpPr>
            <a:spLocks noGrp="1"/>
          </p:cNvSpPr>
          <p:nvPr>
            <p:ph idx="1"/>
          </p:nvPr>
        </p:nvSpPr>
        <p:spPr>
          <a:xfrm>
            <a:off x="457200" y="2249424"/>
            <a:ext cx="8229600" cy="3751344"/>
          </a:xfrm>
        </p:spPr>
        <p:txBody>
          <a:bodyPr anchor="ctr">
            <a:normAutofit/>
          </a:bodyPr>
          <a:lstStyle/>
          <a:p>
            <a:pPr algn="ctr">
              <a:buNone/>
            </a:pPr>
            <a:r>
              <a:rPr lang="de-DE" sz="5400" dirty="0" smtClean="0"/>
              <a:t>bekannte</a:t>
            </a:r>
          </a:p>
          <a:p>
            <a:pPr algn="ctr">
              <a:buNone/>
            </a:pPr>
            <a:r>
              <a:rPr lang="de-DE" sz="5400" dirty="0" smtClean="0"/>
              <a:t>Herangehensweisen?</a:t>
            </a:r>
            <a:endParaRPr lang="de-DE" sz="5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smtClean="0"/>
              <a:t>Texte lesen und verstehen</a:t>
            </a:r>
            <a:endParaRPr lang="de-DE" dirty="0"/>
          </a:p>
        </p:txBody>
      </p:sp>
      <p:sp>
        <p:nvSpPr>
          <p:cNvPr id="3" name="Inhaltsplatzhalter 2"/>
          <p:cNvSpPr>
            <a:spLocks noGrp="1"/>
          </p:cNvSpPr>
          <p:nvPr>
            <p:ph idx="1"/>
          </p:nvPr>
        </p:nvSpPr>
        <p:spPr>
          <a:xfrm>
            <a:off x="457200" y="2249424"/>
            <a:ext cx="8229600" cy="3465592"/>
          </a:xfrm>
        </p:spPr>
        <p:txBody>
          <a:bodyPr anchor="ctr"/>
          <a:lstStyle/>
          <a:p>
            <a:r>
              <a:rPr lang="de-DE" dirty="0" smtClean="0"/>
              <a:t>W-Fragen</a:t>
            </a:r>
          </a:p>
          <a:p>
            <a:r>
              <a:rPr lang="de-DE" dirty="0" smtClean="0"/>
              <a:t>Schlüsselworte markieren</a:t>
            </a:r>
          </a:p>
          <a:p>
            <a:r>
              <a:rPr lang="de-DE" dirty="0" smtClean="0"/>
              <a:t>Schlüsselworte klären!</a:t>
            </a:r>
          </a:p>
          <a:p>
            <a:r>
              <a:rPr lang="de-DE" dirty="0" smtClean="0"/>
              <a:t>Zusammenfassungen / Zwischenüberschriften</a:t>
            </a:r>
          </a:p>
          <a:p>
            <a:r>
              <a:rPr lang="de-DE" dirty="0" smtClean="0"/>
              <a:t>Struktur? </a:t>
            </a:r>
            <a:endParaRPr lang="de-DE"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algn="ctr"/>
            <a:r>
              <a:rPr lang="de-DE" dirty="0" smtClean="0"/>
              <a:t>Texte lesen und verstehen – </a:t>
            </a:r>
            <a:br>
              <a:rPr lang="de-DE" dirty="0" smtClean="0"/>
            </a:br>
            <a:r>
              <a:rPr lang="de-DE" dirty="0" smtClean="0"/>
              <a:t>PQ4R Methode</a:t>
            </a:r>
            <a:endParaRPr lang="de-DE" dirty="0"/>
          </a:p>
        </p:txBody>
      </p:sp>
      <p:sp>
        <p:nvSpPr>
          <p:cNvPr id="6" name="Inhaltsplatzhalter 5"/>
          <p:cNvSpPr>
            <a:spLocks noGrp="1"/>
          </p:cNvSpPr>
          <p:nvPr>
            <p:ph idx="1"/>
          </p:nvPr>
        </p:nvSpPr>
        <p:spPr/>
        <p:txBody>
          <a:bodyPr/>
          <a:lstStyle/>
          <a:p>
            <a:r>
              <a:rPr lang="de-DE" b="1" dirty="0" smtClean="0"/>
              <a:t>P</a:t>
            </a:r>
            <a:r>
              <a:rPr lang="de-DE" dirty="0" smtClean="0"/>
              <a:t>review </a:t>
            </a:r>
            <a:r>
              <a:rPr lang="de-DE" sz="2000" dirty="0" smtClean="0"/>
              <a:t>(Überfliegen, wichtige Abschnitte erkennen)</a:t>
            </a:r>
          </a:p>
          <a:p>
            <a:r>
              <a:rPr lang="de-DE" b="1" dirty="0" smtClean="0"/>
              <a:t>Q</a:t>
            </a:r>
            <a:r>
              <a:rPr lang="de-DE" dirty="0" smtClean="0"/>
              <a:t>uestions </a:t>
            </a:r>
            <a:r>
              <a:rPr lang="de-DE" sz="2000" dirty="0" smtClean="0"/>
              <a:t>(Fragen stellen, z.B. pro Abschnitt)</a:t>
            </a:r>
          </a:p>
          <a:p>
            <a:r>
              <a:rPr lang="de-DE" b="1" dirty="0" smtClean="0"/>
              <a:t>R</a:t>
            </a:r>
            <a:r>
              <a:rPr lang="de-DE" dirty="0" smtClean="0"/>
              <a:t>ead </a:t>
            </a:r>
            <a:r>
              <a:rPr lang="de-DE" sz="2000" dirty="0" smtClean="0"/>
              <a:t>(Lesen, Notizen machen)</a:t>
            </a:r>
          </a:p>
          <a:p>
            <a:r>
              <a:rPr lang="de-DE" b="1" dirty="0" smtClean="0"/>
              <a:t>R</a:t>
            </a:r>
            <a:r>
              <a:rPr lang="de-DE" dirty="0" smtClean="0"/>
              <a:t>eflect </a:t>
            </a:r>
            <a:r>
              <a:rPr lang="de-DE" sz="2000" dirty="0" smtClean="0"/>
              <a:t>(Reflektieren, in Bezug zu Vorwissen setzen)</a:t>
            </a:r>
          </a:p>
          <a:p>
            <a:r>
              <a:rPr lang="de-DE" b="1" dirty="0" smtClean="0"/>
              <a:t>R</a:t>
            </a:r>
            <a:r>
              <a:rPr lang="de-DE" dirty="0" smtClean="0"/>
              <a:t>ecite </a:t>
            </a:r>
            <a:r>
              <a:rPr lang="de-DE" sz="2000" dirty="0" smtClean="0"/>
              <a:t>(mit eigenen Worten wiedergeben, Fragen beantworten)</a:t>
            </a:r>
          </a:p>
          <a:p>
            <a:r>
              <a:rPr lang="de-DE" b="1" dirty="0" smtClean="0"/>
              <a:t>R</a:t>
            </a:r>
            <a:r>
              <a:rPr lang="de-DE" dirty="0" smtClean="0"/>
              <a:t>eview </a:t>
            </a:r>
            <a:r>
              <a:rPr lang="de-DE" sz="2000" dirty="0" smtClean="0"/>
              <a:t>(Rückblick)</a:t>
            </a:r>
          </a:p>
          <a:p>
            <a:pPr>
              <a:buNone/>
            </a:pPr>
            <a:endParaRPr lang="de-DE" dirty="0" smtClean="0"/>
          </a:p>
          <a:p>
            <a:pPr algn="r">
              <a:buNone/>
            </a:pPr>
            <a:r>
              <a:rPr lang="de-DE" dirty="0" smtClean="0"/>
              <a:t>(Thomas &amp; Robinson, 1972)</a:t>
            </a:r>
            <a:endParaRPr lang="de-DE"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algn="ctr"/>
            <a:r>
              <a:rPr lang="de-DE" b="1" dirty="0"/>
              <a:t>Facharbeiten schreiben</a:t>
            </a:r>
            <a:r>
              <a:rPr lang="de-DE" dirty="0"/>
              <a:t/>
            </a:r>
            <a:br>
              <a:rPr lang="de-DE" dirty="0"/>
            </a:br>
            <a:r>
              <a:rPr lang="de-DE" b="1" dirty="0"/>
              <a:t>Aufbau der Facharbeit</a:t>
            </a:r>
            <a:endParaRPr lang="de-DE" dirty="0"/>
          </a:p>
        </p:txBody>
      </p:sp>
      <p:sp>
        <p:nvSpPr>
          <p:cNvPr id="6" name="Inhaltsplatzhalter 5"/>
          <p:cNvSpPr>
            <a:spLocks noGrp="1"/>
          </p:cNvSpPr>
          <p:nvPr>
            <p:ph idx="1"/>
          </p:nvPr>
        </p:nvSpPr>
        <p:spPr/>
        <p:txBody>
          <a:bodyPr>
            <a:normAutofit fontScale="85000" lnSpcReduction="20000"/>
          </a:bodyPr>
          <a:lstStyle/>
          <a:p>
            <a:pPr lvl="0">
              <a:lnSpc>
                <a:spcPct val="120000"/>
              </a:lnSpc>
            </a:pPr>
            <a:r>
              <a:rPr lang="de-DE" dirty="0"/>
              <a:t>ein Titelblatt (mit Name, Thema der Arbeit, Fach, Datum)</a:t>
            </a:r>
          </a:p>
          <a:p>
            <a:pPr lvl="0">
              <a:lnSpc>
                <a:spcPct val="120000"/>
              </a:lnSpc>
            </a:pPr>
            <a:r>
              <a:rPr lang="de-DE" dirty="0"/>
              <a:t>ein Vorwort (falls etwas zur Entstehung der Arbeit oder über aufgetretene Schwierigkeiten geschrieben wird oder falls man sich z.B. bei einem Institut für Informationsmaterial bedanken will)</a:t>
            </a:r>
          </a:p>
          <a:p>
            <a:pPr lvl="0">
              <a:lnSpc>
                <a:spcPct val="120000"/>
              </a:lnSpc>
            </a:pPr>
            <a:r>
              <a:rPr lang="de-DE" dirty="0"/>
              <a:t>ein gegliedertes Inhaltsverzeichnis mit Seitenangaben</a:t>
            </a:r>
          </a:p>
          <a:p>
            <a:pPr lvl="0">
              <a:lnSpc>
                <a:spcPct val="120000"/>
              </a:lnSpc>
            </a:pPr>
            <a:r>
              <a:rPr lang="de-DE" dirty="0"/>
              <a:t>eine Einleitung (hierin wird das Vorhaben skizziert, die Absicht der Arbeit, die zentrale Fragestellung erläutert)</a:t>
            </a:r>
          </a:p>
          <a:p>
            <a:pPr marL="109728" lvl="0" indent="0">
              <a:lnSpc>
                <a:spcPct val="120000"/>
              </a:lnSpc>
              <a:buNone/>
            </a:pPr>
            <a:endParaRPr lang="de-DE" dirty="0" smtClean="0"/>
          </a:p>
          <a:p>
            <a:pPr marL="109728" lvl="0" indent="0">
              <a:lnSpc>
                <a:spcPct val="120000"/>
              </a:lnSpc>
              <a:buNone/>
            </a:pPr>
            <a:r>
              <a:rPr lang="de-DE" sz="1600" dirty="0" smtClean="0"/>
              <a:t>Quelle</a:t>
            </a:r>
            <a:r>
              <a:rPr lang="de-DE" sz="1600" dirty="0"/>
              <a:t>: Homepage EGM Meinerzhagen. „Die Facharbeit - Tipps und Hinweise“.</a:t>
            </a:r>
          </a:p>
        </p:txBody>
      </p:sp>
    </p:spTree>
    <p:extLst>
      <p:ext uri="{BB962C8B-B14F-4D97-AF65-F5344CB8AC3E}">
        <p14:creationId xmlns:p14="http://schemas.microsoft.com/office/powerpoint/2010/main" val="6619835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algn="ctr"/>
            <a:r>
              <a:rPr lang="de-DE" b="1" dirty="0"/>
              <a:t>Facharbeiten schreiben</a:t>
            </a:r>
            <a:r>
              <a:rPr lang="de-DE" dirty="0"/>
              <a:t/>
            </a:r>
            <a:br>
              <a:rPr lang="de-DE" dirty="0"/>
            </a:br>
            <a:r>
              <a:rPr lang="de-DE" b="1" dirty="0"/>
              <a:t>Aufbau der Facharbeit</a:t>
            </a:r>
            <a:endParaRPr lang="de-DE" dirty="0"/>
          </a:p>
        </p:txBody>
      </p:sp>
      <p:sp>
        <p:nvSpPr>
          <p:cNvPr id="6" name="Inhaltsplatzhalter 5"/>
          <p:cNvSpPr>
            <a:spLocks noGrp="1"/>
          </p:cNvSpPr>
          <p:nvPr>
            <p:ph idx="1"/>
          </p:nvPr>
        </p:nvSpPr>
        <p:spPr/>
        <p:txBody>
          <a:bodyPr>
            <a:normAutofit/>
          </a:bodyPr>
          <a:lstStyle/>
          <a:p>
            <a:pPr lvl="0">
              <a:lnSpc>
                <a:spcPct val="120000"/>
              </a:lnSpc>
            </a:pPr>
            <a:r>
              <a:rPr lang="de-DE" dirty="0"/>
              <a:t>der Hauptteil mit Gliederung</a:t>
            </a:r>
          </a:p>
          <a:p>
            <a:pPr lvl="0">
              <a:lnSpc>
                <a:spcPct val="120000"/>
              </a:lnSpc>
            </a:pPr>
            <a:r>
              <a:rPr lang="de-DE" dirty="0"/>
              <a:t>eine Zusammenfassung</a:t>
            </a:r>
          </a:p>
          <a:p>
            <a:pPr lvl="0">
              <a:lnSpc>
                <a:spcPct val="120000"/>
              </a:lnSpc>
            </a:pPr>
            <a:r>
              <a:rPr lang="de-DE" dirty="0"/>
              <a:t>ein Literaturverzeichnis</a:t>
            </a:r>
          </a:p>
          <a:p>
            <a:pPr lvl="0">
              <a:lnSpc>
                <a:spcPct val="120000"/>
              </a:lnSpc>
            </a:pPr>
            <a:r>
              <a:rPr lang="de-DE" dirty="0"/>
              <a:t>ein Anhang mit Materialliste, Fotos usw.</a:t>
            </a:r>
          </a:p>
          <a:p>
            <a:pPr lvl="0">
              <a:lnSpc>
                <a:spcPct val="120000"/>
              </a:lnSpc>
            </a:pPr>
            <a:r>
              <a:rPr lang="de-DE" dirty="0"/>
              <a:t>die Selbstständigkeitserklärung</a:t>
            </a:r>
          </a:p>
          <a:p>
            <a:pPr marL="109728" lvl="0" indent="0">
              <a:lnSpc>
                <a:spcPct val="120000"/>
              </a:lnSpc>
              <a:buNone/>
            </a:pPr>
            <a:endParaRPr lang="de-DE" dirty="0" smtClean="0"/>
          </a:p>
          <a:p>
            <a:pPr marL="109728" lvl="0" indent="0">
              <a:lnSpc>
                <a:spcPct val="120000"/>
              </a:lnSpc>
              <a:buNone/>
            </a:pPr>
            <a:endParaRPr lang="de-DE" sz="1400" dirty="0" smtClean="0"/>
          </a:p>
          <a:p>
            <a:pPr marL="109728" lvl="0" indent="0">
              <a:lnSpc>
                <a:spcPct val="120000"/>
              </a:lnSpc>
              <a:buNone/>
            </a:pPr>
            <a:r>
              <a:rPr lang="de-DE" sz="1400" dirty="0" smtClean="0"/>
              <a:t>Quelle</a:t>
            </a:r>
            <a:r>
              <a:rPr lang="de-DE" sz="1400" dirty="0"/>
              <a:t>: Homepage EGM Meinerzhagen. „Die Facharbeit - Tipps und Hinweise“.</a:t>
            </a:r>
          </a:p>
        </p:txBody>
      </p:sp>
    </p:spTree>
    <p:extLst>
      <p:ext uri="{BB962C8B-B14F-4D97-AF65-F5344CB8AC3E}">
        <p14:creationId xmlns:p14="http://schemas.microsoft.com/office/powerpoint/2010/main" val="941967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b="1" dirty="0"/>
              <a:t>Formale Vorgaben</a:t>
            </a:r>
            <a:endParaRPr lang="de-DE" dirty="0"/>
          </a:p>
        </p:txBody>
      </p:sp>
      <p:sp>
        <p:nvSpPr>
          <p:cNvPr id="6" name="Inhaltsplatzhalter 5"/>
          <p:cNvSpPr>
            <a:spLocks noGrp="1"/>
          </p:cNvSpPr>
          <p:nvPr>
            <p:ph idx="1"/>
          </p:nvPr>
        </p:nvSpPr>
        <p:spPr/>
        <p:txBody>
          <a:bodyPr>
            <a:normAutofit/>
          </a:bodyPr>
          <a:lstStyle/>
          <a:p>
            <a:pPr lvl="0"/>
            <a:r>
              <a:rPr lang="de-DE" dirty="0" smtClean="0"/>
              <a:t>Format</a:t>
            </a:r>
            <a:r>
              <a:rPr lang="de-DE" dirty="0"/>
              <a:t>: DIN A 4, einseitig beschrieben</a:t>
            </a:r>
            <a:endParaRPr lang="de-DE" sz="3200" dirty="0"/>
          </a:p>
          <a:p>
            <a:pPr lvl="0"/>
            <a:r>
              <a:rPr lang="de-DE" dirty="0"/>
              <a:t>Schrift: sauber korrigierte Maschinenschrift</a:t>
            </a:r>
            <a:endParaRPr lang="de-DE" sz="3200" dirty="0"/>
          </a:p>
          <a:p>
            <a:pPr lvl="0"/>
            <a:r>
              <a:rPr lang="de-DE" dirty="0"/>
              <a:t>Satzspiegel:  </a:t>
            </a:r>
            <a:endParaRPr lang="de-DE" sz="3200" dirty="0"/>
          </a:p>
          <a:p>
            <a:pPr lvl="1"/>
            <a:r>
              <a:rPr lang="de-DE" sz="2800" dirty="0">
                <a:solidFill>
                  <a:schemeClr val="tx1"/>
                </a:solidFill>
              </a:rPr>
              <a:t>z.B. Schriftgröße 11 oder 12</a:t>
            </a:r>
            <a:endParaRPr lang="de-DE" sz="3200" dirty="0">
              <a:solidFill>
                <a:schemeClr val="tx1"/>
              </a:solidFill>
            </a:endParaRPr>
          </a:p>
          <a:p>
            <a:pPr lvl="1"/>
            <a:r>
              <a:rPr lang="de-DE" sz="2800" dirty="0">
                <a:solidFill>
                  <a:schemeClr val="tx1"/>
                </a:solidFill>
              </a:rPr>
              <a:t>Zeilenabstand: 1 1/2-zeilig (längere Zitate einzeilig)</a:t>
            </a:r>
            <a:endParaRPr lang="de-DE" sz="3200" dirty="0">
              <a:solidFill>
                <a:schemeClr val="tx1"/>
              </a:solidFill>
            </a:endParaRPr>
          </a:p>
          <a:p>
            <a:pPr lvl="1"/>
            <a:r>
              <a:rPr lang="de-DE" sz="2800" dirty="0">
                <a:solidFill>
                  <a:schemeClr val="tx1"/>
                </a:solidFill>
              </a:rPr>
              <a:t>linker Randabstand (Heftrand): ca.3- 4 cm</a:t>
            </a:r>
            <a:endParaRPr lang="de-DE" sz="3200" dirty="0">
              <a:solidFill>
                <a:schemeClr val="tx1"/>
              </a:solidFill>
            </a:endParaRPr>
          </a:p>
          <a:p>
            <a:pPr lvl="1"/>
            <a:r>
              <a:rPr lang="de-DE" sz="2800" dirty="0">
                <a:solidFill>
                  <a:schemeClr val="tx1"/>
                </a:solidFill>
              </a:rPr>
              <a:t>rechter Randabstand: ca. 2 cm</a:t>
            </a:r>
            <a:endParaRPr lang="de-DE" sz="3200" dirty="0">
              <a:solidFill>
                <a:schemeClr val="tx1"/>
              </a:solidFill>
            </a:endParaRPr>
          </a:p>
          <a:p>
            <a:pPr marL="109728" lvl="0" indent="0">
              <a:lnSpc>
                <a:spcPct val="120000"/>
              </a:lnSpc>
              <a:buNone/>
            </a:pPr>
            <a:endParaRPr lang="de-DE" dirty="0" smtClean="0"/>
          </a:p>
        </p:txBody>
      </p:sp>
    </p:spTree>
    <p:extLst>
      <p:ext uri="{BB962C8B-B14F-4D97-AF65-F5344CB8AC3E}">
        <p14:creationId xmlns:p14="http://schemas.microsoft.com/office/powerpoint/2010/main" val="12791031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b="1" dirty="0"/>
              <a:t>Formale Vorgaben</a:t>
            </a:r>
            <a:endParaRPr lang="de-DE" dirty="0"/>
          </a:p>
        </p:txBody>
      </p:sp>
      <p:sp>
        <p:nvSpPr>
          <p:cNvPr id="6" name="Inhaltsplatzhalter 5"/>
          <p:cNvSpPr>
            <a:spLocks noGrp="1"/>
          </p:cNvSpPr>
          <p:nvPr>
            <p:ph idx="1"/>
          </p:nvPr>
        </p:nvSpPr>
        <p:spPr/>
        <p:txBody>
          <a:bodyPr>
            <a:normAutofit/>
          </a:bodyPr>
          <a:lstStyle/>
          <a:p>
            <a:pPr lvl="0">
              <a:lnSpc>
                <a:spcPct val="120000"/>
              </a:lnSpc>
            </a:pPr>
            <a:r>
              <a:rPr lang="de-DE" dirty="0"/>
              <a:t>Nummerierung und Anordnung:</a:t>
            </a:r>
            <a:endParaRPr lang="de-DE" sz="3200" dirty="0"/>
          </a:p>
          <a:p>
            <a:pPr lvl="1">
              <a:lnSpc>
                <a:spcPct val="120000"/>
              </a:lnSpc>
            </a:pPr>
            <a:r>
              <a:rPr lang="de-DE" sz="2800" dirty="0"/>
              <a:t> </a:t>
            </a:r>
            <a:r>
              <a:rPr lang="de-DE" sz="2800" dirty="0">
                <a:solidFill>
                  <a:schemeClr val="tx1"/>
                </a:solidFill>
              </a:rPr>
              <a:t>Titelblatt zählt als Seite 1, wird nicht nummeriert</a:t>
            </a:r>
            <a:endParaRPr lang="de-DE" sz="3200" dirty="0">
              <a:solidFill>
                <a:schemeClr val="tx1"/>
              </a:solidFill>
            </a:endParaRPr>
          </a:p>
          <a:p>
            <a:pPr lvl="1">
              <a:lnSpc>
                <a:spcPct val="120000"/>
              </a:lnSpc>
            </a:pPr>
            <a:r>
              <a:rPr lang="de-DE" sz="2800" dirty="0">
                <a:solidFill>
                  <a:schemeClr val="tx1"/>
                </a:solidFill>
              </a:rPr>
              <a:t>Inhaltsverzeichnis zählt als Seite 2, wird nicht nummeriert</a:t>
            </a:r>
            <a:endParaRPr lang="de-DE" sz="3200" dirty="0">
              <a:solidFill>
                <a:schemeClr val="tx1"/>
              </a:solidFill>
            </a:endParaRPr>
          </a:p>
          <a:p>
            <a:pPr lvl="1">
              <a:lnSpc>
                <a:spcPct val="120000"/>
              </a:lnSpc>
            </a:pPr>
            <a:r>
              <a:rPr lang="de-DE" sz="2800" dirty="0">
                <a:solidFill>
                  <a:schemeClr val="tx1"/>
                </a:solidFill>
              </a:rPr>
              <a:t>Die folgenden Textseiten werden mit -3- beginnend jeweils oben in der Mitte nummeriert.</a:t>
            </a:r>
            <a:endParaRPr lang="de-DE" sz="3200" dirty="0">
              <a:solidFill>
                <a:schemeClr val="tx1"/>
              </a:solidFill>
            </a:endParaRPr>
          </a:p>
          <a:p>
            <a:pPr lvl="0"/>
            <a:endParaRPr lang="de-DE" dirty="0" smtClean="0"/>
          </a:p>
        </p:txBody>
      </p:sp>
    </p:spTree>
    <p:extLst>
      <p:ext uri="{BB962C8B-B14F-4D97-AF65-F5344CB8AC3E}">
        <p14:creationId xmlns:p14="http://schemas.microsoft.com/office/powerpoint/2010/main" val="13860011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b="1" dirty="0"/>
              <a:t>Formale Vorgaben</a:t>
            </a:r>
            <a:endParaRPr lang="de-DE" dirty="0"/>
          </a:p>
        </p:txBody>
      </p:sp>
      <p:sp>
        <p:nvSpPr>
          <p:cNvPr id="6" name="Inhaltsplatzhalter 5"/>
          <p:cNvSpPr>
            <a:spLocks noGrp="1"/>
          </p:cNvSpPr>
          <p:nvPr>
            <p:ph idx="1"/>
          </p:nvPr>
        </p:nvSpPr>
        <p:spPr/>
        <p:txBody>
          <a:bodyPr>
            <a:normAutofit fontScale="85000" lnSpcReduction="10000"/>
          </a:bodyPr>
          <a:lstStyle/>
          <a:p>
            <a:pPr lvl="0">
              <a:lnSpc>
                <a:spcPct val="120000"/>
              </a:lnSpc>
            </a:pPr>
            <a:r>
              <a:rPr lang="de-DE" dirty="0"/>
              <a:t>Nummerierung und Anordnung:</a:t>
            </a:r>
            <a:endParaRPr lang="de-DE" sz="3200" dirty="0"/>
          </a:p>
          <a:p>
            <a:pPr lvl="1">
              <a:lnSpc>
                <a:spcPct val="120000"/>
              </a:lnSpc>
            </a:pPr>
            <a:r>
              <a:rPr lang="de-DE" sz="2800" dirty="0">
                <a:solidFill>
                  <a:schemeClr val="tx1"/>
                </a:solidFill>
              </a:rPr>
              <a:t>Dem fortlaufenden Text beigeheftete Materialien (Tabellen, Skizzen, Illustrationen usw.) werden in die Seitenzählung einbezogen. Dasselbe gilt ggf. für einen Anhang.</a:t>
            </a:r>
            <a:endParaRPr lang="de-DE" sz="3200" dirty="0">
              <a:solidFill>
                <a:schemeClr val="tx1"/>
              </a:solidFill>
            </a:endParaRPr>
          </a:p>
          <a:p>
            <a:pPr lvl="1">
              <a:lnSpc>
                <a:spcPct val="120000"/>
              </a:lnSpc>
            </a:pPr>
            <a:r>
              <a:rPr lang="de-DE" sz="2800" dirty="0">
                <a:solidFill>
                  <a:schemeClr val="tx1"/>
                </a:solidFill>
              </a:rPr>
              <a:t>Die vorletzte nummerierte Seite enthält das Verzeichnis der verwendeten Literatur bzw. anderer benutzter Hilfsmittel (z.B. Tonträger, Bildmaterial).</a:t>
            </a:r>
            <a:endParaRPr lang="de-DE" sz="3200" dirty="0">
              <a:solidFill>
                <a:schemeClr val="tx1"/>
              </a:solidFill>
            </a:endParaRPr>
          </a:p>
          <a:p>
            <a:pPr lvl="1">
              <a:lnSpc>
                <a:spcPct val="120000"/>
              </a:lnSpc>
            </a:pPr>
            <a:r>
              <a:rPr lang="de-DE" sz="2800" dirty="0">
                <a:solidFill>
                  <a:schemeClr val="tx1"/>
                </a:solidFill>
              </a:rPr>
              <a:t>Als letzte nummerierte Seite folgt die vom Schüler unterschriebene Erklärung</a:t>
            </a:r>
            <a:endParaRPr lang="de-DE" sz="3200" dirty="0">
              <a:solidFill>
                <a:schemeClr val="tx1"/>
              </a:solidFill>
            </a:endParaRPr>
          </a:p>
          <a:p>
            <a:pPr lvl="0"/>
            <a:endParaRPr lang="de-DE" dirty="0" smtClean="0"/>
          </a:p>
        </p:txBody>
      </p:sp>
    </p:spTree>
    <p:extLst>
      <p:ext uri="{BB962C8B-B14F-4D97-AF65-F5344CB8AC3E}">
        <p14:creationId xmlns:p14="http://schemas.microsoft.com/office/powerpoint/2010/main" val="19006054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b="1" dirty="0"/>
              <a:t>Formale Vorgaben</a:t>
            </a:r>
            <a:endParaRPr lang="de-DE" dirty="0"/>
          </a:p>
        </p:txBody>
      </p:sp>
      <p:sp>
        <p:nvSpPr>
          <p:cNvPr id="6" name="Inhaltsplatzhalter 5"/>
          <p:cNvSpPr>
            <a:spLocks noGrp="1"/>
          </p:cNvSpPr>
          <p:nvPr>
            <p:ph idx="1"/>
          </p:nvPr>
        </p:nvSpPr>
        <p:spPr/>
        <p:txBody>
          <a:bodyPr>
            <a:normAutofit/>
          </a:bodyPr>
          <a:lstStyle/>
          <a:p>
            <a:pPr lvl="0"/>
            <a:r>
              <a:rPr lang="de-DE" dirty="0"/>
              <a:t>Literaturhinweise:</a:t>
            </a:r>
            <a:endParaRPr lang="de-DE" sz="3200" dirty="0"/>
          </a:p>
          <a:p>
            <a:pPr lvl="1"/>
            <a:r>
              <a:rPr lang="de-DE" sz="2800" dirty="0">
                <a:solidFill>
                  <a:schemeClr val="tx1"/>
                </a:solidFill>
              </a:rPr>
              <a:t>Bsp: (Bayer, 1975, S. 219)</a:t>
            </a:r>
            <a:endParaRPr lang="de-DE" sz="3200" dirty="0">
              <a:solidFill>
                <a:schemeClr val="tx1"/>
              </a:solidFill>
            </a:endParaRPr>
          </a:p>
          <a:p>
            <a:pPr lvl="1"/>
            <a:r>
              <a:rPr lang="de-DE" sz="2800" dirty="0">
                <a:solidFill>
                  <a:schemeClr val="tx1"/>
                </a:solidFill>
              </a:rPr>
              <a:t>Diese Kurzangabe verweist auf die vollständigen bibliographischen Angaben im Literaturverzeichnis</a:t>
            </a:r>
            <a:r>
              <a:rPr lang="de-DE" sz="2800" dirty="0" smtClean="0">
                <a:solidFill>
                  <a:schemeClr val="tx1"/>
                </a:solidFill>
              </a:rPr>
              <a:t>.</a:t>
            </a:r>
          </a:p>
          <a:p>
            <a:pPr marL="411480" lvl="1" indent="0">
              <a:buNone/>
            </a:pPr>
            <a:endParaRPr lang="de-DE" sz="3200" dirty="0">
              <a:solidFill>
                <a:schemeClr val="tx1"/>
              </a:solidFill>
            </a:endParaRPr>
          </a:p>
          <a:p>
            <a:pPr lvl="0"/>
            <a:endParaRPr lang="de-DE" dirty="0" smtClean="0"/>
          </a:p>
        </p:txBody>
      </p:sp>
    </p:spTree>
    <p:extLst>
      <p:ext uri="{BB962C8B-B14F-4D97-AF65-F5344CB8AC3E}">
        <p14:creationId xmlns:p14="http://schemas.microsoft.com/office/powerpoint/2010/main" val="30789064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b="1" dirty="0"/>
              <a:t>Formale Vorgaben</a:t>
            </a:r>
            <a:endParaRPr lang="de-DE" dirty="0"/>
          </a:p>
        </p:txBody>
      </p:sp>
      <p:sp>
        <p:nvSpPr>
          <p:cNvPr id="6" name="Inhaltsplatzhalter 5"/>
          <p:cNvSpPr>
            <a:spLocks noGrp="1"/>
          </p:cNvSpPr>
          <p:nvPr>
            <p:ph idx="1"/>
          </p:nvPr>
        </p:nvSpPr>
        <p:spPr/>
        <p:txBody>
          <a:bodyPr>
            <a:normAutofit fontScale="92500"/>
          </a:bodyPr>
          <a:lstStyle/>
          <a:p>
            <a:pPr lvl="0">
              <a:lnSpc>
                <a:spcPct val="120000"/>
              </a:lnSpc>
            </a:pPr>
            <a:r>
              <a:rPr lang="de-DE" sz="2500" dirty="0"/>
              <a:t>Zitate:</a:t>
            </a:r>
          </a:p>
          <a:p>
            <a:pPr lvl="1">
              <a:lnSpc>
                <a:spcPct val="120000"/>
              </a:lnSpc>
            </a:pPr>
            <a:r>
              <a:rPr lang="de-DE" sz="2500" dirty="0">
                <a:solidFill>
                  <a:schemeClr val="tx1"/>
                </a:solidFill>
              </a:rPr>
              <a:t>Jedes wörtlich übernommene Zitat wird durch Anführungszeichen kenntlich gemacht  </a:t>
            </a:r>
          </a:p>
          <a:p>
            <a:pPr lvl="1">
              <a:lnSpc>
                <a:spcPct val="120000"/>
              </a:lnSpc>
            </a:pPr>
            <a:r>
              <a:rPr lang="de-DE" sz="2500" dirty="0">
                <a:solidFill>
                  <a:schemeClr val="tx1"/>
                </a:solidFill>
              </a:rPr>
              <a:t>Auslassungen innerhalb von Zitaten durch 3 Punkte in Klammern</a:t>
            </a:r>
          </a:p>
          <a:p>
            <a:pPr lvl="1">
              <a:lnSpc>
                <a:spcPct val="120000"/>
              </a:lnSpc>
            </a:pPr>
            <a:r>
              <a:rPr lang="de-DE" sz="2500" dirty="0">
                <a:solidFill>
                  <a:schemeClr val="tx1"/>
                </a:solidFill>
              </a:rPr>
              <a:t>Hervorhebungen in Zitaten durch den Verfasser der Facharbeit müssen gekennzeichnet sein. Dies geschieht im Anschluss an den Literaturhinweis durch den Zusatz: [Hervorhebung durch den Verfasser].</a:t>
            </a:r>
          </a:p>
          <a:p>
            <a:pPr lvl="1">
              <a:lnSpc>
                <a:spcPct val="120000"/>
              </a:lnSpc>
            </a:pPr>
            <a:endParaRPr lang="de-DE" sz="2500" dirty="0">
              <a:solidFill>
                <a:schemeClr val="tx1"/>
              </a:solidFill>
            </a:endParaRPr>
          </a:p>
          <a:p>
            <a:pPr marL="1207008" lvl="4" indent="0">
              <a:buNone/>
            </a:pPr>
            <a:endParaRPr lang="de-DE" sz="2400" dirty="0">
              <a:solidFill>
                <a:schemeClr val="tx1"/>
              </a:solidFill>
            </a:endParaRPr>
          </a:p>
          <a:p>
            <a:pPr marL="411480" lvl="1" indent="0">
              <a:buNone/>
            </a:pPr>
            <a:endParaRPr lang="de-DE" sz="3200" dirty="0">
              <a:solidFill>
                <a:schemeClr val="tx1"/>
              </a:solidFill>
            </a:endParaRPr>
          </a:p>
          <a:p>
            <a:pPr lvl="0"/>
            <a:endParaRPr lang="de-DE" dirty="0" smtClean="0"/>
          </a:p>
        </p:txBody>
      </p:sp>
    </p:spTree>
    <p:extLst>
      <p:ext uri="{BB962C8B-B14F-4D97-AF65-F5344CB8AC3E}">
        <p14:creationId xmlns:p14="http://schemas.microsoft.com/office/powerpoint/2010/main" val="14242394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b="1" dirty="0"/>
              <a:t>Formale Vorgaben</a:t>
            </a:r>
            <a:endParaRPr lang="de-DE" dirty="0"/>
          </a:p>
        </p:txBody>
      </p:sp>
      <p:sp>
        <p:nvSpPr>
          <p:cNvPr id="6" name="Inhaltsplatzhalter 5"/>
          <p:cNvSpPr>
            <a:spLocks noGrp="1"/>
          </p:cNvSpPr>
          <p:nvPr>
            <p:ph idx="1"/>
          </p:nvPr>
        </p:nvSpPr>
        <p:spPr/>
        <p:txBody>
          <a:bodyPr>
            <a:normAutofit fontScale="77500" lnSpcReduction="20000"/>
          </a:bodyPr>
          <a:lstStyle/>
          <a:p>
            <a:pPr lvl="0">
              <a:lnSpc>
                <a:spcPct val="120000"/>
              </a:lnSpc>
            </a:pPr>
            <a:r>
              <a:rPr lang="de-DE" sz="2500" dirty="0"/>
              <a:t>Zitate:</a:t>
            </a:r>
          </a:p>
          <a:p>
            <a:pPr lvl="1">
              <a:lnSpc>
                <a:spcPct val="120000"/>
              </a:lnSpc>
            </a:pPr>
            <a:r>
              <a:rPr lang="de-DE" sz="2500" dirty="0">
                <a:solidFill>
                  <a:schemeClr val="tx1"/>
                </a:solidFill>
              </a:rPr>
              <a:t>Alle Zitate werden nachgewiesen durch eine vollständige bibliographische Angabe der Quelle und der jeweils zitierten Seite.</a:t>
            </a:r>
          </a:p>
          <a:p>
            <a:pPr lvl="2">
              <a:lnSpc>
                <a:spcPct val="120000"/>
              </a:lnSpc>
            </a:pPr>
            <a:r>
              <a:rPr lang="de-DE" sz="2500" dirty="0">
                <a:solidFill>
                  <a:schemeClr val="tx1"/>
                </a:solidFill>
              </a:rPr>
              <a:t>Im Text kann dabei eine einheitlich abgekürzte Form der bibliographischen Angabe verwendet werden.</a:t>
            </a:r>
          </a:p>
          <a:p>
            <a:pPr lvl="3">
              <a:lnSpc>
                <a:spcPct val="120000"/>
              </a:lnSpc>
            </a:pPr>
            <a:r>
              <a:rPr lang="de-DE" sz="2500" dirty="0">
                <a:solidFill>
                  <a:schemeClr val="tx1"/>
                </a:solidFill>
              </a:rPr>
              <a:t>Dabei gibt es grundsätzlich 2 Möglichkeiten:</a:t>
            </a:r>
          </a:p>
          <a:p>
            <a:pPr lvl="4">
              <a:lnSpc>
                <a:spcPct val="120000"/>
              </a:lnSpc>
            </a:pPr>
            <a:r>
              <a:rPr lang="de-DE" sz="2500" dirty="0">
                <a:solidFill>
                  <a:schemeClr val="tx1"/>
                </a:solidFill>
              </a:rPr>
              <a:t>hochgestellten Ziffern direkt hinter dem Zitat, welche dann in der Fußnote auf derselben Seite oder als Endnote am Ende der Arbeit entsprechend den Ziffern aufgelöst werden</a:t>
            </a:r>
          </a:p>
          <a:p>
            <a:pPr lvl="4">
              <a:lnSpc>
                <a:spcPct val="120000"/>
              </a:lnSpc>
            </a:pPr>
            <a:r>
              <a:rPr lang="de-DE" sz="2500" dirty="0">
                <a:solidFill>
                  <a:schemeClr val="tx1"/>
                </a:solidFill>
              </a:rPr>
              <a:t>oder mit der Kurzformel (Bauer, 1978, S. 4) direkt hinter dem Zitat.</a:t>
            </a:r>
          </a:p>
          <a:p>
            <a:pPr lvl="4">
              <a:lnSpc>
                <a:spcPct val="120000"/>
              </a:lnSpc>
            </a:pPr>
            <a:r>
              <a:rPr lang="de-DE" sz="2500" dirty="0">
                <a:solidFill>
                  <a:schemeClr val="tx1"/>
                </a:solidFill>
              </a:rPr>
              <a:t>Bei Paraphrasen (sinngemäße Übernahmen) wird genauso verfahre</a:t>
            </a:r>
          </a:p>
          <a:p>
            <a:pPr marL="1207008" lvl="4" indent="0">
              <a:buNone/>
            </a:pPr>
            <a:endParaRPr lang="de-DE" sz="2400" dirty="0">
              <a:solidFill>
                <a:schemeClr val="tx1"/>
              </a:solidFill>
            </a:endParaRPr>
          </a:p>
          <a:p>
            <a:pPr marL="411480" lvl="1" indent="0">
              <a:buNone/>
            </a:pPr>
            <a:endParaRPr lang="de-DE" sz="3200" dirty="0">
              <a:solidFill>
                <a:schemeClr val="tx1"/>
              </a:solidFill>
            </a:endParaRPr>
          </a:p>
          <a:p>
            <a:pPr lvl="0"/>
            <a:endParaRPr lang="de-DE" dirty="0" smtClean="0"/>
          </a:p>
        </p:txBody>
      </p:sp>
    </p:spTree>
    <p:extLst>
      <p:ext uri="{BB962C8B-B14F-4D97-AF65-F5344CB8AC3E}">
        <p14:creationId xmlns:p14="http://schemas.microsoft.com/office/powerpoint/2010/main" val="36316518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b="1" dirty="0"/>
              <a:t>Formale Vorgaben</a:t>
            </a:r>
            <a:endParaRPr lang="de-DE" dirty="0"/>
          </a:p>
        </p:txBody>
      </p:sp>
      <p:sp>
        <p:nvSpPr>
          <p:cNvPr id="6" name="Inhaltsplatzhalter 5"/>
          <p:cNvSpPr>
            <a:spLocks noGrp="1"/>
          </p:cNvSpPr>
          <p:nvPr>
            <p:ph idx="1"/>
          </p:nvPr>
        </p:nvSpPr>
        <p:spPr/>
        <p:txBody>
          <a:bodyPr>
            <a:normAutofit fontScale="55000" lnSpcReduction="20000"/>
          </a:bodyPr>
          <a:lstStyle/>
          <a:p>
            <a:pPr lvl="0">
              <a:lnSpc>
                <a:spcPct val="120000"/>
              </a:lnSpc>
            </a:pPr>
            <a:r>
              <a:rPr lang="de-DE" sz="3400" dirty="0"/>
              <a:t>Bibliographische Angaben:</a:t>
            </a:r>
          </a:p>
          <a:p>
            <a:pPr lvl="1">
              <a:lnSpc>
                <a:spcPct val="120000"/>
              </a:lnSpc>
            </a:pPr>
            <a:r>
              <a:rPr lang="de-DE" sz="3400" dirty="0">
                <a:solidFill>
                  <a:schemeClr val="tx1"/>
                </a:solidFill>
              </a:rPr>
              <a:t>bei Büchern: Verfasser bzw. Herausgeber (Zuname, Vorname abgekürzt), Titel (u.U.mit Untertiteln), Erscheinungsort und Erscheinungsjahr (beim Fehlen dieser Angaben auf dem Titelblatt oder im Impressum ist anzugeben: "o.O."= ohne Ort, bzw. "o.J."= ohne Jahr),</a:t>
            </a:r>
          </a:p>
          <a:p>
            <a:pPr lvl="2">
              <a:lnSpc>
                <a:spcPct val="120000"/>
              </a:lnSpc>
            </a:pPr>
            <a:r>
              <a:rPr lang="de-DE" sz="3400" dirty="0">
                <a:solidFill>
                  <a:schemeClr val="tx1"/>
                </a:solidFill>
              </a:rPr>
              <a:t>z.B.: Finkelnburg, W.: Einführung in die Atomphysik, Berlin-Göttingen-Heidelberg, 1956, S. 56</a:t>
            </a:r>
          </a:p>
          <a:p>
            <a:pPr lvl="3">
              <a:lnSpc>
                <a:spcPct val="120000"/>
              </a:lnSpc>
            </a:pPr>
            <a:r>
              <a:rPr lang="de-DE" sz="3400" dirty="0">
                <a:solidFill>
                  <a:schemeClr val="tx1"/>
                </a:solidFill>
              </a:rPr>
              <a:t>bei fortlaufenden Seiten wird an die Seitennummer ein „f“ (für eine Seite) oder „ff“ (für mehrere Seiten) dran gehängt. (z.B. S. 56 f oder S. 56 ff)</a:t>
            </a:r>
          </a:p>
          <a:p>
            <a:pPr marL="109728" indent="0">
              <a:lnSpc>
                <a:spcPct val="120000"/>
              </a:lnSpc>
              <a:buNone/>
            </a:pPr>
            <a:endParaRPr lang="de-DE" dirty="0" smtClean="0"/>
          </a:p>
          <a:p>
            <a:pPr marL="109728" indent="0">
              <a:lnSpc>
                <a:spcPct val="120000"/>
              </a:lnSpc>
              <a:buNone/>
            </a:pPr>
            <a:endParaRPr lang="de-DE" dirty="0" smtClean="0"/>
          </a:p>
          <a:p>
            <a:pPr marL="109728" indent="0">
              <a:lnSpc>
                <a:spcPct val="120000"/>
              </a:lnSpc>
              <a:buNone/>
            </a:pPr>
            <a:r>
              <a:rPr lang="de-DE" sz="2200" dirty="0" smtClean="0"/>
              <a:t>Quelle: Homepage EGM Meinerzhagen. „Die Facharbeit - Tipps und Hinweise“.</a:t>
            </a:r>
          </a:p>
          <a:p>
            <a:pPr lvl="0">
              <a:lnSpc>
                <a:spcPct val="120000"/>
              </a:lnSpc>
            </a:pPr>
            <a:endParaRPr lang="de-DE" sz="2400" dirty="0">
              <a:solidFill>
                <a:schemeClr val="tx1"/>
              </a:solidFill>
            </a:endParaRPr>
          </a:p>
          <a:p>
            <a:pPr marL="411480" lvl="1" indent="0">
              <a:lnSpc>
                <a:spcPct val="120000"/>
              </a:lnSpc>
              <a:buNone/>
            </a:pPr>
            <a:endParaRPr lang="de-DE" sz="3200" dirty="0">
              <a:solidFill>
                <a:schemeClr val="tx1"/>
              </a:solidFill>
            </a:endParaRPr>
          </a:p>
          <a:p>
            <a:pPr lvl="0">
              <a:lnSpc>
                <a:spcPct val="120000"/>
              </a:lnSpc>
            </a:pPr>
            <a:endParaRPr lang="de-DE" dirty="0" smtClean="0"/>
          </a:p>
        </p:txBody>
      </p:sp>
    </p:spTree>
    <p:extLst>
      <p:ext uri="{BB962C8B-B14F-4D97-AF65-F5344CB8AC3E}">
        <p14:creationId xmlns:p14="http://schemas.microsoft.com/office/powerpoint/2010/main" val="9424021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b="1" dirty="0"/>
              <a:t>Formale Vorgaben</a:t>
            </a:r>
            <a:endParaRPr lang="de-DE" dirty="0"/>
          </a:p>
        </p:txBody>
      </p:sp>
      <p:sp>
        <p:nvSpPr>
          <p:cNvPr id="6" name="Inhaltsplatzhalter 5"/>
          <p:cNvSpPr>
            <a:spLocks noGrp="1"/>
          </p:cNvSpPr>
          <p:nvPr>
            <p:ph idx="1"/>
          </p:nvPr>
        </p:nvSpPr>
        <p:spPr/>
        <p:txBody>
          <a:bodyPr>
            <a:normAutofit fontScale="70000" lnSpcReduction="20000"/>
          </a:bodyPr>
          <a:lstStyle/>
          <a:p>
            <a:pPr lvl="0">
              <a:lnSpc>
                <a:spcPct val="120000"/>
              </a:lnSpc>
            </a:pPr>
            <a:r>
              <a:rPr lang="de-DE" sz="3400" dirty="0"/>
              <a:t>Bibliographische Angaben:</a:t>
            </a:r>
          </a:p>
          <a:p>
            <a:pPr lvl="0">
              <a:lnSpc>
                <a:spcPct val="120000"/>
              </a:lnSpc>
            </a:pPr>
            <a:r>
              <a:rPr lang="de-DE" sz="3400" dirty="0"/>
              <a:t>bei Zeitschriften: Verfasser (Zuname, Vorname abgekürzt) Titel des Aufsatzes, in: Titel der Zeitschrift, Jahrgang und Nummer der Zeitschrift , Seitenangabe</a:t>
            </a:r>
          </a:p>
          <a:p>
            <a:pPr lvl="1">
              <a:lnSpc>
                <a:spcPct val="120000"/>
              </a:lnSpc>
            </a:pPr>
            <a:r>
              <a:rPr lang="de-DE" sz="3400" dirty="0">
                <a:solidFill>
                  <a:schemeClr val="tx1"/>
                </a:solidFill>
              </a:rPr>
              <a:t> z.B.: Schmähling, W.: Arbeitstechniken - Rüstzeug für Studium und Beruf, in: </a:t>
            </a:r>
            <a:r>
              <a:rPr lang="de-DE" sz="3400" dirty="0" err="1">
                <a:solidFill>
                  <a:schemeClr val="tx1"/>
                </a:solidFill>
              </a:rPr>
              <a:t>schulreport</a:t>
            </a:r>
            <a:r>
              <a:rPr lang="de-DE" sz="3400" dirty="0">
                <a:solidFill>
                  <a:schemeClr val="tx1"/>
                </a:solidFill>
              </a:rPr>
              <a:t> 1975/4, Seite 10.</a:t>
            </a:r>
          </a:p>
          <a:p>
            <a:pPr marL="109728" indent="0">
              <a:lnSpc>
                <a:spcPct val="120000"/>
              </a:lnSpc>
              <a:buNone/>
            </a:pPr>
            <a:endParaRPr lang="de-DE" dirty="0" smtClean="0"/>
          </a:p>
          <a:p>
            <a:pPr marL="109728" indent="0">
              <a:lnSpc>
                <a:spcPct val="120000"/>
              </a:lnSpc>
              <a:buNone/>
            </a:pPr>
            <a:endParaRPr lang="de-DE" dirty="0" smtClean="0"/>
          </a:p>
          <a:p>
            <a:pPr marL="109728" indent="0">
              <a:lnSpc>
                <a:spcPct val="120000"/>
              </a:lnSpc>
              <a:buNone/>
            </a:pPr>
            <a:endParaRPr lang="de-DE" sz="2200" dirty="0" smtClean="0"/>
          </a:p>
          <a:p>
            <a:pPr marL="109728" indent="0">
              <a:lnSpc>
                <a:spcPct val="120000"/>
              </a:lnSpc>
              <a:buNone/>
            </a:pPr>
            <a:endParaRPr lang="de-DE" sz="2200" dirty="0"/>
          </a:p>
          <a:p>
            <a:pPr marL="109728" indent="0">
              <a:lnSpc>
                <a:spcPct val="120000"/>
              </a:lnSpc>
              <a:buNone/>
            </a:pPr>
            <a:endParaRPr lang="de-DE" sz="2000" dirty="0" smtClean="0"/>
          </a:p>
          <a:p>
            <a:pPr marL="109728" indent="0">
              <a:lnSpc>
                <a:spcPct val="120000"/>
              </a:lnSpc>
              <a:buNone/>
            </a:pPr>
            <a:r>
              <a:rPr lang="de-DE" sz="2000" dirty="0" smtClean="0"/>
              <a:t>Quelle: Homepage EGM Meinerzhagen. „Die Facharbeit - Tipps und Hinweise“.</a:t>
            </a:r>
          </a:p>
          <a:p>
            <a:pPr lvl="0">
              <a:lnSpc>
                <a:spcPct val="120000"/>
              </a:lnSpc>
            </a:pPr>
            <a:endParaRPr lang="de-DE" sz="2400" dirty="0">
              <a:solidFill>
                <a:schemeClr val="tx1"/>
              </a:solidFill>
            </a:endParaRPr>
          </a:p>
          <a:p>
            <a:pPr marL="411480" lvl="1" indent="0">
              <a:lnSpc>
                <a:spcPct val="120000"/>
              </a:lnSpc>
              <a:buNone/>
            </a:pPr>
            <a:endParaRPr lang="de-DE" sz="3200" dirty="0">
              <a:solidFill>
                <a:schemeClr val="tx1"/>
              </a:solidFill>
            </a:endParaRPr>
          </a:p>
          <a:p>
            <a:pPr lvl="0">
              <a:lnSpc>
                <a:spcPct val="120000"/>
              </a:lnSpc>
            </a:pPr>
            <a:endParaRPr lang="de-DE" dirty="0" smtClean="0"/>
          </a:p>
        </p:txBody>
      </p:sp>
    </p:spTree>
    <p:extLst>
      <p:ext uri="{BB962C8B-B14F-4D97-AF65-F5344CB8AC3E}">
        <p14:creationId xmlns:p14="http://schemas.microsoft.com/office/powerpoint/2010/main" val="125216543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b="1" dirty="0"/>
              <a:t>Referate halten</a:t>
            </a:r>
            <a:endParaRPr lang="de-DE" dirty="0"/>
          </a:p>
        </p:txBody>
      </p:sp>
      <p:sp>
        <p:nvSpPr>
          <p:cNvPr id="6" name="Inhaltsplatzhalter 5"/>
          <p:cNvSpPr>
            <a:spLocks noGrp="1"/>
          </p:cNvSpPr>
          <p:nvPr>
            <p:ph idx="1"/>
          </p:nvPr>
        </p:nvSpPr>
        <p:spPr/>
        <p:txBody>
          <a:bodyPr>
            <a:normAutofit fontScale="92500" lnSpcReduction="20000"/>
          </a:bodyPr>
          <a:lstStyle/>
          <a:p>
            <a:pPr marL="109728" indent="0">
              <a:lnSpc>
                <a:spcPct val="110000"/>
              </a:lnSpc>
              <a:buNone/>
            </a:pPr>
            <a:r>
              <a:rPr lang="de-DE" dirty="0"/>
              <a:t>Gute Vorbereitung ist das A und O!</a:t>
            </a:r>
          </a:p>
          <a:p>
            <a:pPr marL="109728" indent="0">
              <a:lnSpc>
                <a:spcPct val="110000"/>
              </a:lnSpc>
              <a:buNone/>
            </a:pPr>
            <a:r>
              <a:rPr lang="de-DE" dirty="0"/>
              <a:t>So klappt es</a:t>
            </a:r>
            <a:r>
              <a:rPr lang="de-DE" dirty="0" smtClean="0"/>
              <a:t>:</a:t>
            </a:r>
          </a:p>
          <a:p>
            <a:pPr lvl="0">
              <a:lnSpc>
                <a:spcPct val="110000"/>
              </a:lnSpc>
            </a:pPr>
            <a:r>
              <a:rPr lang="de-DE" dirty="0" smtClean="0"/>
              <a:t>vergewissere </a:t>
            </a:r>
            <a:r>
              <a:rPr lang="de-DE" dirty="0"/>
              <a:t>dich, ob und wie alle technischen Geräte funktionieren.</a:t>
            </a:r>
            <a:endParaRPr lang="de-DE" sz="3200" dirty="0"/>
          </a:p>
          <a:p>
            <a:pPr lvl="0">
              <a:lnSpc>
                <a:spcPct val="110000"/>
              </a:lnSpc>
            </a:pPr>
            <a:r>
              <a:rPr lang="de-DE" dirty="0"/>
              <a:t>Sortiere deine Notizen und Materialien im Vorfeld.</a:t>
            </a:r>
            <a:endParaRPr lang="de-DE" sz="3200" dirty="0"/>
          </a:p>
          <a:p>
            <a:pPr lvl="1">
              <a:lnSpc>
                <a:spcPct val="110000"/>
              </a:lnSpc>
            </a:pPr>
            <a:r>
              <a:rPr lang="de-DE" sz="2800" dirty="0">
                <a:solidFill>
                  <a:schemeClr val="tx1"/>
                </a:solidFill>
              </a:rPr>
              <a:t> z.B. soll das Handout gleich zu Beginn oder später ausgeteilt werden?</a:t>
            </a:r>
            <a:endParaRPr lang="de-DE" sz="3200" dirty="0">
              <a:solidFill>
                <a:schemeClr val="tx1"/>
              </a:solidFill>
            </a:endParaRPr>
          </a:p>
          <a:p>
            <a:pPr lvl="0">
              <a:lnSpc>
                <a:spcPct val="110000"/>
              </a:lnSpc>
            </a:pPr>
            <a:r>
              <a:rPr lang="de-DE" dirty="0"/>
              <a:t>Lies auf keinen Fall einfach deinen Text vor!</a:t>
            </a:r>
            <a:endParaRPr lang="de-DE" sz="3200" dirty="0"/>
          </a:p>
          <a:p>
            <a:pPr lvl="1">
              <a:lnSpc>
                <a:spcPct val="110000"/>
              </a:lnSpc>
            </a:pPr>
            <a:r>
              <a:rPr lang="de-DE" sz="2800" dirty="0">
                <a:solidFill>
                  <a:schemeClr val="tx1"/>
                </a:solidFill>
              </a:rPr>
              <a:t>Mach dir Stichpunkte auf Karteikarten.</a:t>
            </a:r>
            <a:endParaRPr lang="de-DE" sz="3200" dirty="0">
              <a:solidFill>
                <a:schemeClr val="tx1"/>
              </a:solidFill>
            </a:endParaRPr>
          </a:p>
          <a:p>
            <a:pPr>
              <a:lnSpc>
                <a:spcPct val="110000"/>
              </a:lnSpc>
            </a:pPr>
            <a:r>
              <a:rPr lang="de-DE" dirty="0"/>
              <a:t>Sprich laut und deutlich, übe eventuell komplizierte Wörter ein paar Mal vorher.</a:t>
            </a:r>
          </a:p>
          <a:p>
            <a:pPr lvl="0">
              <a:lnSpc>
                <a:spcPct val="120000"/>
              </a:lnSpc>
            </a:pPr>
            <a:endParaRPr lang="de-DE" sz="2400" dirty="0">
              <a:solidFill>
                <a:schemeClr val="tx1"/>
              </a:solidFill>
            </a:endParaRPr>
          </a:p>
          <a:p>
            <a:pPr marL="411480" lvl="1" indent="0">
              <a:lnSpc>
                <a:spcPct val="120000"/>
              </a:lnSpc>
              <a:buNone/>
            </a:pPr>
            <a:endParaRPr lang="de-DE" sz="3200" dirty="0">
              <a:solidFill>
                <a:schemeClr val="tx1"/>
              </a:solidFill>
            </a:endParaRPr>
          </a:p>
          <a:p>
            <a:pPr lvl="0">
              <a:lnSpc>
                <a:spcPct val="120000"/>
              </a:lnSpc>
            </a:pPr>
            <a:endParaRPr lang="de-DE" dirty="0" smtClean="0"/>
          </a:p>
        </p:txBody>
      </p:sp>
    </p:spTree>
    <p:extLst>
      <p:ext uri="{BB962C8B-B14F-4D97-AF65-F5344CB8AC3E}">
        <p14:creationId xmlns:p14="http://schemas.microsoft.com/office/powerpoint/2010/main" val="232275569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b="1" dirty="0"/>
              <a:t>Referate halten</a:t>
            </a:r>
            <a:endParaRPr lang="de-DE" dirty="0"/>
          </a:p>
        </p:txBody>
      </p:sp>
      <p:sp>
        <p:nvSpPr>
          <p:cNvPr id="6" name="Inhaltsplatzhalter 5"/>
          <p:cNvSpPr>
            <a:spLocks noGrp="1"/>
          </p:cNvSpPr>
          <p:nvPr>
            <p:ph idx="1"/>
          </p:nvPr>
        </p:nvSpPr>
        <p:spPr/>
        <p:txBody>
          <a:bodyPr>
            <a:normAutofit fontScale="92500"/>
          </a:bodyPr>
          <a:lstStyle/>
          <a:p>
            <a:pPr lvl="0"/>
            <a:r>
              <a:rPr lang="de-DE" dirty="0"/>
              <a:t>Falls du sehr nervös wirst:</a:t>
            </a:r>
            <a:endParaRPr lang="de-DE" sz="3200" dirty="0"/>
          </a:p>
          <a:p>
            <a:pPr lvl="1"/>
            <a:r>
              <a:rPr lang="de-DE" sz="2800" dirty="0">
                <a:solidFill>
                  <a:schemeClr val="tx1"/>
                </a:solidFill>
              </a:rPr>
              <a:t>vielleicht ein Glas Wasser auf dem Tisch?</a:t>
            </a:r>
            <a:endParaRPr lang="de-DE" sz="3200" dirty="0">
              <a:solidFill>
                <a:schemeClr val="tx1"/>
              </a:solidFill>
            </a:endParaRPr>
          </a:p>
          <a:p>
            <a:pPr lvl="2"/>
            <a:r>
              <a:rPr lang="de-DE" dirty="0">
                <a:solidFill>
                  <a:schemeClr val="tx1"/>
                </a:solidFill>
              </a:rPr>
              <a:t>einerseits ist dann der Hals nicht so trocken, aber es gibt auch einen Anlass zu einer kleinen Pause zum Nachdenken.</a:t>
            </a:r>
            <a:endParaRPr lang="de-DE" sz="2800" dirty="0">
              <a:solidFill>
                <a:schemeClr val="tx1"/>
              </a:solidFill>
            </a:endParaRPr>
          </a:p>
          <a:p>
            <a:pPr lvl="1"/>
            <a:r>
              <a:rPr lang="de-DE" sz="2800" dirty="0">
                <a:solidFill>
                  <a:schemeClr val="tx1"/>
                </a:solidFill>
              </a:rPr>
              <a:t>Und denk immer daran, dass du vor einer Gruppe von Gleichgesinnten stehst, die sehr freundlich zu dir sind.</a:t>
            </a:r>
            <a:endParaRPr lang="de-DE" sz="3200" dirty="0">
              <a:solidFill>
                <a:schemeClr val="tx1"/>
              </a:solidFill>
            </a:endParaRPr>
          </a:p>
          <a:p>
            <a:pPr lvl="0"/>
            <a:r>
              <a:rPr lang="de-DE" dirty="0"/>
              <a:t>Achte auf die Länge deines Vortrags</a:t>
            </a:r>
            <a:endParaRPr lang="de-DE" sz="3200" dirty="0"/>
          </a:p>
          <a:p>
            <a:pPr lvl="1"/>
            <a:r>
              <a:rPr lang="de-DE" sz="2800" dirty="0">
                <a:solidFill>
                  <a:schemeClr val="tx1"/>
                </a:solidFill>
              </a:rPr>
              <a:t>Übe deinen Vortrag und stopp die Zeit im Vorfeld.  </a:t>
            </a:r>
            <a:endParaRPr lang="de-DE" sz="3200" dirty="0">
              <a:solidFill>
                <a:schemeClr val="tx1"/>
              </a:solidFill>
            </a:endParaRPr>
          </a:p>
          <a:p>
            <a:pPr lvl="0">
              <a:lnSpc>
                <a:spcPct val="120000"/>
              </a:lnSpc>
            </a:pPr>
            <a:endParaRPr lang="de-DE" sz="2400" dirty="0">
              <a:solidFill>
                <a:schemeClr val="tx1"/>
              </a:solidFill>
            </a:endParaRPr>
          </a:p>
          <a:p>
            <a:pPr marL="411480" lvl="1" indent="0">
              <a:lnSpc>
                <a:spcPct val="120000"/>
              </a:lnSpc>
              <a:buNone/>
            </a:pPr>
            <a:endParaRPr lang="de-DE" sz="3200" dirty="0">
              <a:solidFill>
                <a:schemeClr val="tx1"/>
              </a:solidFill>
            </a:endParaRPr>
          </a:p>
          <a:p>
            <a:pPr lvl="0">
              <a:lnSpc>
                <a:spcPct val="120000"/>
              </a:lnSpc>
            </a:pPr>
            <a:endParaRPr lang="de-DE" dirty="0" smtClean="0"/>
          </a:p>
        </p:txBody>
      </p:sp>
    </p:spTree>
    <p:extLst>
      <p:ext uri="{BB962C8B-B14F-4D97-AF65-F5344CB8AC3E}">
        <p14:creationId xmlns:p14="http://schemas.microsoft.com/office/powerpoint/2010/main" val="40852102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b="1" dirty="0"/>
              <a:t>Handout</a:t>
            </a:r>
            <a:endParaRPr lang="de-DE" dirty="0"/>
          </a:p>
        </p:txBody>
      </p:sp>
      <p:sp>
        <p:nvSpPr>
          <p:cNvPr id="6" name="Inhaltsplatzhalter 5"/>
          <p:cNvSpPr>
            <a:spLocks noGrp="1"/>
          </p:cNvSpPr>
          <p:nvPr>
            <p:ph idx="1"/>
          </p:nvPr>
        </p:nvSpPr>
        <p:spPr/>
        <p:txBody>
          <a:bodyPr>
            <a:normAutofit fontScale="70000" lnSpcReduction="20000"/>
          </a:bodyPr>
          <a:lstStyle/>
          <a:p>
            <a:pPr>
              <a:lnSpc>
                <a:spcPct val="120000"/>
              </a:lnSpc>
            </a:pPr>
            <a:r>
              <a:rPr lang="de-DE" dirty="0"/>
              <a:t>ein Handout ist kurz!</a:t>
            </a:r>
            <a:endParaRPr lang="de-DE" sz="3200" dirty="0"/>
          </a:p>
          <a:p>
            <a:pPr lvl="0">
              <a:lnSpc>
                <a:spcPct val="120000"/>
              </a:lnSpc>
            </a:pPr>
            <a:r>
              <a:rPr lang="de-DE" dirty="0"/>
              <a:t>Datum des Referats</a:t>
            </a:r>
            <a:endParaRPr lang="de-DE" sz="3200" dirty="0"/>
          </a:p>
          <a:p>
            <a:pPr lvl="0">
              <a:lnSpc>
                <a:spcPct val="120000"/>
              </a:lnSpc>
            </a:pPr>
            <a:r>
              <a:rPr lang="de-DE" dirty="0"/>
              <a:t>Name der Schule und Name der Lehrerin /des Lehrers</a:t>
            </a:r>
            <a:endParaRPr lang="de-DE" sz="3200" dirty="0"/>
          </a:p>
          <a:p>
            <a:pPr lvl="0">
              <a:lnSpc>
                <a:spcPct val="120000"/>
              </a:lnSpc>
            </a:pPr>
            <a:r>
              <a:rPr lang="de-DE" dirty="0"/>
              <a:t>dein Name</a:t>
            </a:r>
            <a:endParaRPr lang="de-DE" sz="3200" dirty="0"/>
          </a:p>
          <a:p>
            <a:pPr lvl="0">
              <a:lnSpc>
                <a:spcPct val="120000"/>
              </a:lnSpc>
            </a:pPr>
            <a:r>
              <a:rPr lang="de-DE" dirty="0"/>
              <a:t>Thema Ihres Referats</a:t>
            </a:r>
            <a:endParaRPr lang="de-DE" sz="3200" dirty="0"/>
          </a:p>
          <a:p>
            <a:pPr lvl="0">
              <a:lnSpc>
                <a:spcPct val="120000"/>
              </a:lnSpc>
            </a:pPr>
            <a:r>
              <a:rPr lang="de-DE" dirty="0"/>
              <a:t>Inhalt</a:t>
            </a:r>
            <a:endParaRPr lang="de-DE" sz="3200" dirty="0"/>
          </a:p>
          <a:p>
            <a:pPr lvl="1">
              <a:lnSpc>
                <a:spcPct val="120000"/>
              </a:lnSpc>
            </a:pPr>
            <a:r>
              <a:rPr lang="de-DE" sz="2800" dirty="0">
                <a:solidFill>
                  <a:schemeClr val="tx1"/>
                </a:solidFill>
              </a:rPr>
              <a:t>eine Zusammenfassung der wichtigsten Aspekte deines Referats (Stichpunkten)</a:t>
            </a:r>
            <a:endParaRPr lang="de-DE" sz="3200" dirty="0">
              <a:solidFill>
                <a:schemeClr val="tx1"/>
              </a:solidFill>
            </a:endParaRPr>
          </a:p>
          <a:p>
            <a:pPr lvl="1">
              <a:lnSpc>
                <a:spcPct val="120000"/>
              </a:lnSpc>
            </a:pPr>
            <a:r>
              <a:rPr lang="de-DE" sz="2800" dirty="0">
                <a:solidFill>
                  <a:schemeClr val="tx1"/>
                </a:solidFill>
              </a:rPr>
              <a:t>die Punkte sollten die gleich Reihenfolge haben wie im </a:t>
            </a:r>
            <a:r>
              <a:rPr lang="de-DE" sz="2800" dirty="0" smtClean="0">
                <a:solidFill>
                  <a:schemeClr val="tx1"/>
                </a:solidFill>
              </a:rPr>
              <a:t>Referat</a:t>
            </a:r>
          </a:p>
          <a:p>
            <a:pPr lvl="1">
              <a:lnSpc>
                <a:spcPct val="120000"/>
              </a:lnSpc>
            </a:pPr>
            <a:r>
              <a:rPr lang="de-DE" sz="2900" dirty="0">
                <a:solidFill>
                  <a:schemeClr val="tx1"/>
                </a:solidFill>
              </a:rPr>
              <a:t>bibliographische Angaben (also die Literatur, die Sie für Ihr Referat gelesen haben)</a:t>
            </a:r>
          </a:p>
          <a:p>
            <a:pPr marL="411480" lvl="1" indent="0">
              <a:lnSpc>
                <a:spcPct val="120000"/>
              </a:lnSpc>
              <a:buNone/>
            </a:pPr>
            <a:endParaRPr lang="de-DE" sz="3200" dirty="0">
              <a:solidFill>
                <a:schemeClr val="tx1"/>
              </a:solidFill>
            </a:endParaRPr>
          </a:p>
          <a:p>
            <a:pPr marL="109728" lvl="0" indent="0">
              <a:lnSpc>
                <a:spcPct val="120000"/>
              </a:lnSpc>
              <a:buNone/>
            </a:pPr>
            <a:endParaRPr lang="de-DE" sz="2400" dirty="0">
              <a:solidFill>
                <a:schemeClr val="tx1"/>
              </a:solidFill>
            </a:endParaRPr>
          </a:p>
          <a:p>
            <a:pPr marL="411480" lvl="1" indent="0">
              <a:lnSpc>
                <a:spcPct val="120000"/>
              </a:lnSpc>
              <a:buNone/>
            </a:pPr>
            <a:endParaRPr lang="de-DE" sz="3200" dirty="0">
              <a:solidFill>
                <a:schemeClr val="tx1"/>
              </a:solidFill>
            </a:endParaRPr>
          </a:p>
          <a:p>
            <a:pPr lvl="0">
              <a:lnSpc>
                <a:spcPct val="120000"/>
              </a:lnSpc>
            </a:pPr>
            <a:endParaRPr lang="de-DE" dirty="0" smtClean="0"/>
          </a:p>
        </p:txBody>
      </p:sp>
    </p:spTree>
    <p:extLst>
      <p:ext uri="{BB962C8B-B14F-4D97-AF65-F5344CB8AC3E}">
        <p14:creationId xmlns:p14="http://schemas.microsoft.com/office/powerpoint/2010/main" val="11453581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b="1" dirty="0" smtClean="0"/>
              <a:t>PowerPoint</a:t>
            </a:r>
            <a:endParaRPr lang="de-DE" dirty="0"/>
          </a:p>
        </p:txBody>
      </p:sp>
      <p:sp>
        <p:nvSpPr>
          <p:cNvPr id="6" name="Inhaltsplatzhalter 5"/>
          <p:cNvSpPr>
            <a:spLocks noGrp="1"/>
          </p:cNvSpPr>
          <p:nvPr>
            <p:ph idx="1"/>
          </p:nvPr>
        </p:nvSpPr>
        <p:spPr/>
        <p:txBody>
          <a:bodyPr>
            <a:normAutofit/>
          </a:bodyPr>
          <a:lstStyle/>
          <a:p>
            <a:r>
              <a:rPr lang="de-DE" dirty="0"/>
              <a:t>Grundsätzlich gelten ähnliche Vorgaben wie beim Handout</a:t>
            </a:r>
          </a:p>
          <a:p>
            <a:r>
              <a:rPr lang="de-DE" dirty="0"/>
              <a:t>Zusätzlich:</a:t>
            </a:r>
          </a:p>
          <a:p>
            <a:pPr lvl="0"/>
            <a:r>
              <a:rPr lang="de-DE" dirty="0"/>
              <a:t>weniger Text ist mehr</a:t>
            </a:r>
          </a:p>
          <a:p>
            <a:pPr lvl="0"/>
            <a:r>
              <a:rPr lang="de-DE" dirty="0"/>
              <a:t>große Schrift</a:t>
            </a:r>
          </a:p>
          <a:p>
            <a:pPr lvl="0"/>
            <a:r>
              <a:rPr lang="de-DE" dirty="0"/>
              <a:t>nicht zu viele Animationen → auch hier gilt weniger ist mehr</a:t>
            </a:r>
          </a:p>
          <a:p>
            <a:pPr lvl="0"/>
            <a:r>
              <a:rPr lang="de-DE" dirty="0"/>
              <a:t>achtet auf Schriftfarbe und Hintergrundfarbe</a:t>
            </a:r>
          </a:p>
          <a:p>
            <a:pPr lvl="0"/>
            <a:r>
              <a:rPr lang="de-DE" dirty="0"/>
              <a:t>keine verwirrenden Layouts</a:t>
            </a:r>
          </a:p>
          <a:p>
            <a:pPr>
              <a:lnSpc>
                <a:spcPct val="120000"/>
              </a:lnSpc>
            </a:pPr>
            <a:endParaRPr lang="de-DE" sz="2400" dirty="0">
              <a:solidFill>
                <a:schemeClr val="tx1"/>
              </a:solidFill>
            </a:endParaRPr>
          </a:p>
          <a:p>
            <a:pPr marL="411480" lvl="1" indent="0">
              <a:lnSpc>
                <a:spcPct val="120000"/>
              </a:lnSpc>
              <a:buNone/>
            </a:pPr>
            <a:endParaRPr lang="de-DE" sz="3200" dirty="0">
              <a:solidFill>
                <a:schemeClr val="tx1"/>
              </a:solidFill>
            </a:endParaRPr>
          </a:p>
          <a:p>
            <a:pPr lvl="0">
              <a:lnSpc>
                <a:spcPct val="120000"/>
              </a:lnSpc>
            </a:pPr>
            <a:endParaRPr lang="de-DE" dirty="0" smtClean="0"/>
          </a:p>
        </p:txBody>
      </p:sp>
    </p:spTree>
    <p:extLst>
      <p:ext uri="{BB962C8B-B14F-4D97-AF65-F5344CB8AC3E}">
        <p14:creationId xmlns:p14="http://schemas.microsoft.com/office/powerpoint/2010/main" val="21602837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dirty="0" smtClean="0"/>
              <a:t>ENDE</a:t>
            </a:r>
            <a:endParaRPr lang="de-DE" dirty="0"/>
          </a:p>
        </p:txBody>
      </p:sp>
      <p:sp>
        <p:nvSpPr>
          <p:cNvPr id="6" name="Inhaltsplatzhalter 5"/>
          <p:cNvSpPr>
            <a:spLocks noGrp="1"/>
          </p:cNvSpPr>
          <p:nvPr>
            <p:ph idx="1"/>
          </p:nvPr>
        </p:nvSpPr>
        <p:spPr/>
        <p:txBody>
          <a:bodyPr>
            <a:normAutofit/>
          </a:bodyPr>
          <a:lstStyle/>
          <a:p>
            <a:pPr>
              <a:lnSpc>
                <a:spcPct val="120000"/>
              </a:lnSpc>
            </a:pPr>
            <a:endParaRPr lang="de-DE" sz="2400" dirty="0">
              <a:solidFill>
                <a:schemeClr val="tx1"/>
              </a:solidFill>
            </a:endParaRPr>
          </a:p>
          <a:p>
            <a:pPr marL="411480" lvl="1" indent="0">
              <a:lnSpc>
                <a:spcPct val="120000"/>
              </a:lnSpc>
              <a:buNone/>
            </a:pPr>
            <a:endParaRPr lang="de-DE" sz="3200" dirty="0">
              <a:solidFill>
                <a:schemeClr val="tx1"/>
              </a:solidFill>
            </a:endParaRPr>
          </a:p>
          <a:p>
            <a:pPr marL="109728" lvl="0" indent="0" algn="ctr">
              <a:lnSpc>
                <a:spcPct val="120000"/>
              </a:lnSpc>
              <a:buNone/>
            </a:pPr>
            <a:r>
              <a:rPr lang="de-DE" sz="6000" dirty="0" smtClean="0"/>
              <a:t>Vielen Dank für Eure Aufmerksamkeit!</a:t>
            </a:r>
          </a:p>
        </p:txBody>
      </p:sp>
    </p:spTree>
    <p:extLst>
      <p:ext uri="{BB962C8B-B14F-4D97-AF65-F5344CB8AC3E}">
        <p14:creationId xmlns:p14="http://schemas.microsoft.com/office/powerpoint/2010/main" val="40883583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hea">
  <a:themeElements>
    <a:clrScheme name="Benutzerdefiniert 2">
      <a:dk1>
        <a:sysClr val="windowText" lastClr="000000"/>
      </a:dk1>
      <a:lt1>
        <a:sysClr val="window" lastClr="FFFFFF"/>
      </a:lt1>
      <a:dk2>
        <a:srgbClr val="14425D"/>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Rhea">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Rhea">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0</TotalTime>
  <Words>1981</Words>
  <Application>Microsoft Office PowerPoint</Application>
  <PresentationFormat>Bildschirmpräsentation (4:3)</PresentationFormat>
  <Paragraphs>311</Paragraphs>
  <Slides>46</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46</vt:i4>
      </vt:variant>
    </vt:vector>
  </HeadingPairs>
  <TitlesOfParts>
    <vt:vector size="51" baseType="lpstr">
      <vt:lpstr>Georgia</vt:lpstr>
      <vt:lpstr>Trebuchet MS</vt:lpstr>
      <vt:lpstr>Wingdings</vt:lpstr>
      <vt:lpstr>Wingdings 2</vt:lpstr>
      <vt:lpstr>Rhea</vt:lpstr>
      <vt:lpstr>Wissenschaftliches Arbeiten</vt:lpstr>
      <vt:lpstr>Gliederung</vt:lpstr>
      <vt:lpstr>Definition</vt:lpstr>
      <vt:lpstr>Definition</vt:lpstr>
      <vt:lpstr>Definition</vt:lpstr>
      <vt:lpstr>Definition</vt:lpstr>
      <vt:lpstr>Definition</vt:lpstr>
      <vt:lpstr>Definition</vt:lpstr>
      <vt:lpstr>Definition</vt:lpstr>
      <vt:lpstr>Definition</vt:lpstr>
      <vt:lpstr>Definition</vt:lpstr>
      <vt:lpstr>Themenfindung</vt:lpstr>
      <vt:lpstr>Themenfindung</vt:lpstr>
      <vt:lpstr>Themenfindung</vt:lpstr>
      <vt:lpstr>Themenfindung</vt:lpstr>
      <vt:lpstr>Themenfindung</vt:lpstr>
      <vt:lpstr>Themenfindung</vt:lpstr>
      <vt:lpstr>Themenfindung</vt:lpstr>
      <vt:lpstr>Themenfindung</vt:lpstr>
      <vt:lpstr>Themenfindung</vt:lpstr>
      <vt:lpstr>Themenfindung</vt:lpstr>
      <vt:lpstr>Grundsätzliches für die Themenfindung</vt:lpstr>
      <vt:lpstr>Literaturrecherche –  Warum überhaupt?</vt:lpstr>
      <vt:lpstr>Literaturrecherche –  Warum überhaupt?</vt:lpstr>
      <vt:lpstr>Literaturrecherche – Arten von Literatur</vt:lpstr>
      <vt:lpstr>Literaturrecherche – Der erste Schritt</vt:lpstr>
      <vt:lpstr>Literatur (online) suchen und finden</vt:lpstr>
      <vt:lpstr>Literatur (online) suchen und finden</vt:lpstr>
      <vt:lpstr>Texte lesen und verstehen</vt:lpstr>
      <vt:lpstr>Texte lesen und verstehen</vt:lpstr>
      <vt:lpstr>Texte lesen und verstehen –  PQ4R Methode</vt:lpstr>
      <vt:lpstr>Facharbeiten schreiben Aufbau der Facharbeit</vt:lpstr>
      <vt:lpstr>Facharbeiten schreiben Aufbau der Facharbeit</vt:lpstr>
      <vt:lpstr>Formale Vorgaben</vt:lpstr>
      <vt:lpstr>Formale Vorgaben</vt:lpstr>
      <vt:lpstr>Formale Vorgaben</vt:lpstr>
      <vt:lpstr>Formale Vorgaben</vt:lpstr>
      <vt:lpstr>Formale Vorgaben</vt:lpstr>
      <vt:lpstr>Formale Vorgaben</vt:lpstr>
      <vt:lpstr>Formale Vorgaben</vt:lpstr>
      <vt:lpstr>Formale Vorgaben</vt:lpstr>
      <vt:lpstr>Referate halten</vt:lpstr>
      <vt:lpstr>Referate halten</vt:lpstr>
      <vt:lpstr>Handout</vt:lpstr>
      <vt:lpstr>PowerPoint</vt:lpstr>
      <vt:lpstr>ENDE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Wissenschaftliches Arbeiten</dc:title>
  <dc:creator>Sarah Machel</dc:creator>
  <cp:lastModifiedBy>Bastian Händel</cp:lastModifiedBy>
  <cp:revision>21</cp:revision>
  <dcterms:created xsi:type="dcterms:W3CDTF">2019-09-09T12:14:36Z</dcterms:created>
  <dcterms:modified xsi:type="dcterms:W3CDTF">2019-09-10T15:57:29Z</dcterms:modified>
</cp:coreProperties>
</file>